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66" r:id="rId2"/>
    <p:sldId id="261" r:id="rId3"/>
    <p:sldId id="258" r:id="rId4"/>
    <p:sldId id="267" r:id="rId5"/>
    <p:sldId id="268" r:id="rId6"/>
    <p:sldId id="259" r:id="rId7"/>
    <p:sldId id="262" r:id="rId8"/>
    <p:sldId id="264" r:id="rId9"/>
    <p:sldId id="271" r:id="rId10"/>
    <p:sldId id="274" r:id="rId11"/>
    <p:sldId id="269" r:id="rId12"/>
    <p:sldId id="270" r:id="rId13"/>
    <p:sldId id="273" r:id="rId14"/>
    <p:sldId id="272" r:id="rId15"/>
    <p:sldId id="263" r:id="rId16"/>
    <p:sldId id="265" r:id="rId17"/>
  </p:sldIdLst>
  <p:sldSz cx="6858000" cy="9144000" type="screen4x3"/>
  <p:notesSz cx="6858000" cy="99456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 varScale="1">
        <p:scale>
          <a:sx n="53" d="100"/>
          <a:sy n="53" d="100"/>
        </p:scale>
        <p:origin x="2316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113BE-6CC2-44E2-8114-3BFE3C3C99DC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032000" y="746125"/>
            <a:ext cx="27940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8F641-B95F-49DD-B163-5808770A14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38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8F641-B95F-49DD-B163-5808770A143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3148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B51F-5491-413C-B001-A02EDC621D42}" type="datetime1">
              <a:rPr lang="pt-BR" smtClean="0"/>
              <a:t>30/04/2020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8A6-22DE-4B94-B645-20D537A19E7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834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8696-0469-453A-AE00-D754A95CD1C4}" type="datetime1">
              <a:rPr lang="pt-BR" smtClean="0"/>
              <a:t>30/04/2020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8A6-22DE-4B94-B645-20D537A19E7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230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E24F-4B1B-4171-91CA-F1D4636D135B}" type="datetime1">
              <a:rPr lang="pt-BR" smtClean="0"/>
              <a:t>30/04/2020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8A6-22DE-4B94-B645-20D537A19E7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030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9CE5-1324-4995-991E-46657CCCF9A7}" type="datetime1">
              <a:rPr lang="pt-BR" smtClean="0"/>
              <a:t>30/04/2020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8A6-22DE-4B94-B645-20D537A19E7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476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B3491-3BE7-405E-92CE-D19D1A05982B}" type="datetime1">
              <a:rPr lang="pt-BR" smtClean="0"/>
              <a:t>30/04/2020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8A6-22DE-4B94-B645-20D537A19E7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613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869B-F166-4E1E-8643-28C84C6F30AF}" type="datetime1">
              <a:rPr lang="pt-BR" smtClean="0"/>
              <a:t>30/04/2020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8A6-22DE-4B94-B645-20D537A19E7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412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9841-63F7-48A9-BF89-745634E2E162}" type="datetime1">
              <a:rPr lang="pt-BR" smtClean="0"/>
              <a:t>30/04/2020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8A6-22DE-4B94-B645-20D537A19E7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476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286C-F222-4DDF-BCFA-5F9B8D995E6C}" type="datetime1">
              <a:rPr lang="pt-BR" smtClean="0"/>
              <a:t>30/04/2020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8A6-22DE-4B94-B645-20D537A19E7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340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803E-BC52-411A-87A4-95D1B82BE5C5}" type="datetime1">
              <a:rPr lang="pt-BR" smtClean="0"/>
              <a:t>30/04/2020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8A6-22DE-4B94-B645-20D537A19E7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443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BBA3-03C0-4530-B0EA-5B2A03AEA1AA}" type="datetime1">
              <a:rPr lang="pt-BR" smtClean="0"/>
              <a:t>30/04/2020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8A6-22DE-4B94-B645-20D537A19E7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992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2664-2383-49DC-8F11-C9114428D068}" type="datetime1">
              <a:rPr lang="pt-BR" smtClean="0"/>
              <a:t>30/04/2020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8A6-22DE-4B94-B645-20D537A19E7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155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27DAA-6FC7-46DA-917E-C9CF316C9B1A}" type="datetime1">
              <a:rPr lang="pt-BR" smtClean="0"/>
              <a:t>30/04/2020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E58A6-22DE-4B94-B645-20D537A19E7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411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aTXgmHyMSk&amp;feature=youtu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6672" y="539552"/>
            <a:ext cx="5976664" cy="348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1300" b="1" cap="all" dirty="0" smtClean="0">
                <a:latin typeface="Comic Sans MS"/>
                <a:ea typeface="Comic Sans MS"/>
                <a:cs typeface="Comic Sans MS"/>
              </a:rPr>
              <a:t>Centro </a:t>
            </a:r>
            <a:r>
              <a:rPr lang="pt-BR" sz="1300" b="1" cap="all" dirty="0">
                <a:latin typeface="Comic Sans MS"/>
                <a:ea typeface="Comic Sans MS"/>
                <a:cs typeface="Comic Sans MS"/>
              </a:rPr>
              <a:t>Municipal de Educação </a:t>
            </a:r>
            <a:r>
              <a:rPr lang="pt-BR" sz="1300" b="1" cap="all" dirty="0" smtClean="0">
                <a:latin typeface="Comic Sans MS"/>
                <a:ea typeface="Comic Sans MS"/>
                <a:cs typeface="Comic Sans MS"/>
              </a:rPr>
              <a:t>Infantil - Galvão-SC</a:t>
            </a:r>
            <a:endParaRPr lang="pt-BR" sz="1300" b="1" cap="all" dirty="0">
              <a:ea typeface="Calibri"/>
              <a:cs typeface="Calibri"/>
            </a:endParaRPr>
          </a:p>
          <a:p>
            <a:pPr marL="1076325" indent="-1076325">
              <a:spcAft>
                <a:spcPts val="800"/>
              </a:spcAft>
            </a:pPr>
            <a:r>
              <a:rPr lang="pt-BR" sz="1300" b="1" dirty="0">
                <a:latin typeface="Comic Sans MS"/>
                <a:ea typeface="Comic Sans MS"/>
                <a:cs typeface="Comic Sans MS"/>
              </a:rPr>
              <a:t>Professoras</a:t>
            </a:r>
            <a:r>
              <a:rPr lang="pt-BR" sz="1300" dirty="0">
                <a:latin typeface="Comic Sans MS"/>
                <a:ea typeface="Comic Sans MS"/>
                <a:cs typeface="Comic Sans MS"/>
              </a:rPr>
              <a:t>: </a:t>
            </a:r>
            <a:r>
              <a:rPr lang="pt-BR" sz="1300" dirty="0" err="1">
                <a:latin typeface="Comic Sans MS"/>
                <a:ea typeface="Comic Sans MS"/>
                <a:cs typeface="Comic Sans MS"/>
              </a:rPr>
              <a:t>Marcelli</a:t>
            </a:r>
            <a:r>
              <a:rPr lang="pt-BR" sz="1300" dirty="0">
                <a:latin typeface="Comic Sans MS"/>
                <a:ea typeface="Comic Sans MS"/>
                <a:cs typeface="Comic Sans MS"/>
              </a:rPr>
              <a:t> </a:t>
            </a:r>
            <a:r>
              <a:rPr lang="pt-BR" sz="1300" dirty="0" err="1">
                <a:latin typeface="Comic Sans MS"/>
                <a:ea typeface="Comic Sans MS"/>
                <a:cs typeface="Comic Sans MS"/>
              </a:rPr>
              <a:t>Possan</a:t>
            </a:r>
            <a:r>
              <a:rPr lang="pt-BR" sz="1300" dirty="0">
                <a:latin typeface="Comic Sans MS"/>
                <a:ea typeface="Comic Sans MS"/>
                <a:cs typeface="Comic Sans MS"/>
              </a:rPr>
              <a:t> de </a:t>
            </a:r>
            <a:r>
              <a:rPr lang="pt-BR" sz="1300" dirty="0" smtClean="0">
                <a:latin typeface="Comic Sans MS"/>
                <a:ea typeface="Comic Sans MS"/>
                <a:cs typeface="Comic Sans MS"/>
              </a:rPr>
              <a:t>Freitas                                                                  Caroline </a:t>
            </a:r>
            <a:r>
              <a:rPr lang="pt-BR" sz="1300" dirty="0" err="1">
                <a:latin typeface="Comic Sans MS"/>
                <a:ea typeface="Comic Sans MS"/>
                <a:cs typeface="Comic Sans MS"/>
              </a:rPr>
              <a:t>Fatini</a:t>
            </a:r>
            <a:r>
              <a:rPr lang="pt-BR" sz="1300" dirty="0">
                <a:latin typeface="Comic Sans MS"/>
                <a:ea typeface="Comic Sans MS"/>
                <a:cs typeface="Comic Sans MS"/>
              </a:rPr>
              <a:t> </a:t>
            </a:r>
            <a:r>
              <a:rPr lang="pt-BR" sz="1300" dirty="0" err="1">
                <a:latin typeface="Comic Sans MS"/>
                <a:ea typeface="Comic Sans MS"/>
                <a:cs typeface="Comic Sans MS"/>
              </a:rPr>
              <a:t>Bez</a:t>
            </a:r>
            <a:r>
              <a:rPr lang="pt-BR" sz="1300" dirty="0">
                <a:latin typeface="Comic Sans MS"/>
                <a:ea typeface="Comic Sans MS"/>
                <a:cs typeface="Comic Sans MS"/>
              </a:rPr>
              <a:t> </a:t>
            </a:r>
            <a:r>
              <a:rPr lang="pt-BR" sz="1300" dirty="0" err="1" smtClean="0">
                <a:latin typeface="Comic Sans MS"/>
                <a:ea typeface="Comic Sans MS"/>
                <a:cs typeface="Comic Sans MS"/>
              </a:rPr>
              <a:t>Batti</a:t>
            </a:r>
            <a:r>
              <a:rPr lang="pt-BR" sz="1300" dirty="0" smtClean="0">
                <a:latin typeface="Comic Sans MS"/>
                <a:ea typeface="Comic Sans MS"/>
                <a:cs typeface="Comic Sans MS"/>
              </a:rPr>
              <a:t>                                                                                                                                                         </a:t>
            </a:r>
            <a:r>
              <a:rPr lang="pt-BR" sz="1300" dirty="0" err="1" smtClean="0">
                <a:latin typeface="Comic Sans MS"/>
                <a:ea typeface="Comic Sans MS"/>
                <a:cs typeface="Comic Sans MS"/>
              </a:rPr>
              <a:t>Lorimar</a:t>
            </a:r>
            <a:r>
              <a:rPr lang="pt-BR" sz="1300" dirty="0" smtClean="0">
                <a:latin typeface="Comic Sans MS"/>
                <a:ea typeface="Comic Sans MS"/>
                <a:cs typeface="Comic Sans MS"/>
              </a:rPr>
              <a:t> Zonta    </a:t>
            </a:r>
          </a:p>
          <a:p>
            <a:pPr marL="1076325" indent="-1076325">
              <a:spcAft>
                <a:spcPts val="800"/>
              </a:spcAft>
            </a:pPr>
            <a:r>
              <a:rPr lang="pt-BR" sz="1300" b="1" dirty="0" smtClean="0">
                <a:latin typeface="Comic Sans MS"/>
                <a:ea typeface="Comic Sans MS"/>
                <a:cs typeface="Comic Sans MS"/>
              </a:rPr>
              <a:t>Turmas</a:t>
            </a:r>
            <a:r>
              <a:rPr lang="pt-BR" sz="1300" dirty="0">
                <a:latin typeface="Comic Sans MS"/>
                <a:ea typeface="Comic Sans MS"/>
                <a:cs typeface="Comic Sans MS"/>
              </a:rPr>
              <a:t>: </a:t>
            </a:r>
            <a:r>
              <a:rPr lang="pt-BR" sz="1300" dirty="0" err="1">
                <a:latin typeface="Comic Sans MS"/>
                <a:ea typeface="Comic Sans MS"/>
                <a:cs typeface="Comic Sans MS"/>
              </a:rPr>
              <a:t>Pré</a:t>
            </a:r>
            <a:r>
              <a:rPr lang="pt-BR" sz="1300" dirty="0">
                <a:latin typeface="Comic Sans MS"/>
                <a:ea typeface="Comic Sans MS"/>
                <a:cs typeface="Comic Sans MS"/>
              </a:rPr>
              <a:t> II </a:t>
            </a:r>
            <a:r>
              <a:rPr lang="pt-BR" sz="1300" dirty="0" smtClean="0">
                <a:latin typeface="Comic Sans MS"/>
                <a:ea typeface="Comic Sans MS"/>
                <a:cs typeface="Comic Sans MS"/>
              </a:rPr>
              <a:t>mat. </a:t>
            </a:r>
            <a:r>
              <a:rPr lang="pt-BR" sz="1300" dirty="0">
                <a:latin typeface="Comic Sans MS"/>
                <a:ea typeface="Comic Sans MS"/>
                <a:cs typeface="Comic Sans MS"/>
              </a:rPr>
              <a:t>e </a:t>
            </a:r>
            <a:r>
              <a:rPr lang="pt-BR" sz="1300" dirty="0" err="1" smtClean="0">
                <a:latin typeface="Comic Sans MS"/>
                <a:ea typeface="Comic Sans MS"/>
                <a:cs typeface="Comic Sans MS"/>
              </a:rPr>
              <a:t>vesp</a:t>
            </a:r>
            <a:r>
              <a:rPr lang="pt-BR" sz="1300" dirty="0" smtClean="0">
                <a:latin typeface="Comic Sans MS"/>
                <a:ea typeface="Comic Sans MS"/>
                <a:cs typeface="Comic Sans MS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pt-BR" sz="1300" b="1" dirty="0">
                <a:latin typeface="Comic Sans MS"/>
                <a:ea typeface="Calibri"/>
                <a:cs typeface="Calibri"/>
              </a:rPr>
              <a:t>Aluno(a): </a:t>
            </a:r>
            <a:r>
              <a:rPr lang="pt-BR" sz="1300" b="1" dirty="0" smtClean="0">
                <a:latin typeface="Comic Sans MS"/>
                <a:ea typeface="Calibri"/>
                <a:cs typeface="Calibri"/>
              </a:rPr>
              <a:t>________________________________</a:t>
            </a:r>
          </a:p>
          <a:p>
            <a:pPr algn="just">
              <a:spcAft>
                <a:spcPts val="800"/>
              </a:spcAft>
            </a:pPr>
            <a:endParaRPr lang="pt-BR" sz="400" b="1" dirty="0">
              <a:ea typeface="Calibri"/>
              <a:cs typeface="Calibri"/>
            </a:endParaRPr>
          </a:p>
          <a:p>
            <a:pPr algn="ctr">
              <a:spcAft>
                <a:spcPts val="800"/>
              </a:spcAft>
            </a:pPr>
            <a:endParaRPr lang="pt-BR" sz="100" dirty="0" smtClean="0">
              <a:latin typeface="Comic Sans MS"/>
              <a:ea typeface="Comic Sans MS"/>
              <a:cs typeface="Comic Sans MS"/>
            </a:endParaRPr>
          </a:p>
          <a:p>
            <a:pPr algn="ctr">
              <a:spcAft>
                <a:spcPts val="800"/>
              </a:spcAft>
            </a:pPr>
            <a:r>
              <a:rPr lang="pt-BR" sz="1300" cap="all" dirty="0">
                <a:latin typeface="Comic Sans MS"/>
                <a:ea typeface="Comic Sans MS"/>
                <a:cs typeface="Comic Sans MS"/>
              </a:rPr>
              <a:t> </a:t>
            </a:r>
            <a:r>
              <a:rPr lang="pt-BR" sz="1300" b="1" u="sng" cap="all" dirty="0">
                <a:latin typeface="Comic Sans MS"/>
                <a:ea typeface="Comic Sans MS"/>
                <a:cs typeface="Comic Sans MS"/>
              </a:rPr>
              <a:t>Planejamento de atividades a serem realizadas em casa</a:t>
            </a:r>
            <a:endParaRPr lang="pt-BR" sz="1300" cap="all" dirty="0">
              <a:ea typeface="Calibri"/>
              <a:cs typeface="Calibri"/>
            </a:endParaRPr>
          </a:p>
          <a:p>
            <a:pPr indent="449580" algn="ctr">
              <a:spcAft>
                <a:spcPts val="800"/>
              </a:spcAft>
            </a:pPr>
            <a:r>
              <a:rPr lang="pt-BR" sz="1300" dirty="0">
                <a:latin typeface="Comic Sans MS"/>
                <a:ea typeface="Comic Sans MS"/>
                <a:cs typeface="Comic Sans MS"/>
              </a:rPr>
              <a:t>Semana de </a:t>
            </a:r>
            <a:r>
              <a:rPr lang="pt-BR" sz="1300" dirty="0" smtClean="0">
                <a:latin typeface="Comic Sans MS"/>
                <a:ea typeface="Comic Sans MS"/>
                <a:cs typeface="Comic Sans MS"/>
              </a:rPr>
              <a:t>O4/05/2020 </a:t>
            </a:r>
            <a:r>
              <a:rPr lang="pt-BR" sz="1300" dirty="0">
                <a:latin typeface="Comic Sans MS"/>
                <a:ea typeface="Comic Sans MS"/>
                <a:cs typeface="Comic Sans MS"/>
              </a:rPr>
              <a:t>à </a:t>
            </a:r>
            <a:r>
              <a:rPr lang="pt-BR" sz="1300" dirty="0" smtClean="0">
                <a:latin typeface="Comic Sans MS"/>
                <a:ea typeface="Comic Sans MS"/>
                <a:cs typeface="Comic Sans MS"/>
              </a:rPr>
              <a:t>15/05/2020</a:t>
            </a:r>
          </a:p>
          <a:p>
            <a:pPr indent="449580" algn="ctr">
              <a:spcAft>
                <a:spcPts val="800"/>
              </a:spcAft>
            </a:pPr>
            <a:endParaRPr lang="pt-BR" sz="1300" dirty="0" smtClean="0">
              <a:latin typeface="Comic Sans MS"/>
              <a:ea typeface="Comic Sans MS"/>
              <a:cs typeface="Comic Sans MS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300" dirty="0">
              <a:ea typeface="Calibri"/>
              <a:cs typeface="Calibri"/>
            </a:endParaRPr>
          </a:p>
          <a:p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556708" y="3241558"/>
            <a:ext cx="5752612" cy="5650922"/>
            <a:chOff x="457301" y="1763688"/>
            <a:chExt cx="5392191" cy="6576965"/>
          </a:xfrm>
        </p:grpSpPr>
        <p:pic>
          <p:nvPicPr>
            <p:cNvPr id="5" name="Picture 2" descr="C:\Users\GALVAO\Desktop\Imagem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72" y="1763688"/>
              <a:ext cx="5372820" cy="6576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/>
          </p:nvSpPr>
          <p:spPr>
            <a:xfrm>
              <a:off x="457301" y="1968604"/>
              <a:ext cx="1740224" cy="555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50" b="1" dirty="0" smtClean="0">
                  <a:latin typeface="Trebuchet MS" panose="020B0603020202020204" pitchFamily="34" charset="0"/>
                </a:rPr>
                <a:t>1-CIRCULE NA MÚSICA </a:t>
              </a:r>
            </a:p>
            <a:p>
              <a:pPr algn="ctr"/>
              <a:r>
                <a:rPr lang="pt-BR" sz="1250" b="1" dirty="0" smtClean="0">
                  <a:latin typeface="Trebuchet MS" panose="020B0603020202020204" pitchFamily="34" charset="0"/>
                </a:rPr>
                <a:t>AS PALAVRAS ABAIXO:</a:t>
              </a:r>
              <a:endParaRPr lang="pt-BR" sz="1250" b="1" dirty="0">
                <a:latin typeface="Trebuchet MS" panose="020B0603020202020204" pitchFamily="34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1628800" y="6663571"/>
              <a:ext cx="2742998" cy="331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50" b="1" dirty="0" smtClean="0">
                  <a:latin typeface="Trebuchet MS" panose="020B0603020202020204" pitchFamily="34" charset="0"/>
                </a:rPr>
                <a:t>2-ESCREVA OS NOMES DOS DESENHOS:</a:t>
              </a:r>
              <a:endParaRPr lang="pt-BR" sz="1250" b="1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8A6-22DE-4B94-B645-20D537A19E79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3171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0954" y="1264275"/>
            <a:ext cx="63895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cap="all" dirty="0" smtClean="0">
                <a:latin typeface="Comic Sans MS" panose="030F0702030302020204" pitchFamily="66" charset="0"/>
              </a:rPr>
              <a:t>Uma mão lava outra </a:t>
            </a:r>
          </a:p>
          <a:p>
            <a:pPr algn="ctr"/>
            <a:r>
              <a:rPr lang="pt-BR" sz="1400" b="1" cap="all" dirty="0" smtClean="0">
                <a:latin typeface="Comic Sans MS" panose="030F0702030302020204" pitchFamily="66" charset="0"/>
              </a:rPr>
              <a:t>Lava uma mão...</a:t>
            </a:r>
          </a:p>
          <a:p>
            <a:pPr algn="ctr"/>
            <a:endParaRPr lang="pt-BR" sz="900" b="1" cap="all" dirty="0" smtClean="0">
              <a:latin typeface="Comic Sans MS" panose="030F0702030302020204" pitchFamily="66" charset="0"/>
            </a:endParaRPr>
          </a:p>
          <a:p>
            <a:pPr algn="ctr"/>
            <a:r>
              <a:rPr lang="pt-BR" sz="1300" dirty="0" smtClean="0">
                <a:latin typeface="Comic Sans MS" panose="030F0702030302020204" pitchFamily="66" charset="0"/>
              </a:rPr>
              <a:t>Abra o link para ouvir a música:</a:t>
            </a:r>
          </a:p>
          <a:p>
            <a:pPr algn="ctr"/>
            <a:r>
              <a:rPr lang="pt-BR" sz="1400" dirty="0">
                <a:hlinkClick r:id="rId3"/>
              </a:rPr>
              <a:t>https://www.youtube.com/watch?v=CaTXgmHyMSk&amp;feature=youtu.be</a:t>
            </a:r>
            <a:endParaRPr lang="pt-BR" sz="1300" dirty="0" smtClean="0">
              <a:latin typeface="Comic Sans MS" panose="030F0702030302020204" pitchFamily="66" charset="0"/>
            </a:endParaRPr>
          </a:p>
          <a:p>
            <a:pPr algn="ctr"/>
            <a:endParaRPr lang="pt-BR" sz="1300" dirty="0" smtClean="0">
              <a:latin typeface="Comic Sans MS" panose="030F0702030302020204" pitchFamily="66" charset="0"/>
            </a:endParaRPr>
          </a:p>
          <a:p>
            <a:pPr algn="ctr"/>
            <a:r>
              <a:rPr lang="pt-BR" sz="1300" dirty="0" smtClean="0">
                <a:latin typeface="Comic Sans MS" panose="030F0702030302020204" pitchFamily="66" charset="0"/>
              </a:rPr>
              <a:t>Após ouvir a música e conversar com a sua família sobre a importância de lavar as mãos, faça um desenho colocando outras formas de prevenção do Coronavírus</a:t>
            </a:r>
            <a:r>
              <a:rPr lang="pt-BR" sz="1300" dirty="0">
                <a:latin typeface="Comic Sans MS" panose="030F0702030302020204" pitchFamily="66" charset="0"/>
              </a:rPr>
              <a:t>:</a:t>
            </a:r>
            <a:endParaRPr lang="pt-BR" sz="1300" dirty="0" smtClean="0">
              <a:latin typeface="Comic Sans MS" panose="030F0702030302020204" pitchFamily="66" charset="0"/>
            </a:endParaRPr>
          </a:p>
          <a:p>
            <a:endParaRPr lang="pt-BR" sz="1300" dirty="0">
              <a:latin typeface="Comic Sans MS" panose="030F0702030302020204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0541" y="561038"/>
            <a:ext cx="6458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Comic Sans MS" panose="030F0702030302020204" pitchFamily="66" charset="0"/>
              </a:rPr>
              <a:t>ALUNO (A): </a:t>
            </a:r>
            <a:r>
              <a:rPr lang="pt-BR" sz="1600" dirty="0" smtClean="0">
                <a:latin typeface="Comic Sans MS" panose="030F0702030302020204" pitchFamily="66" charset="0"/>
              </a:rPr>
              <a:t>__________________ </a:t>
            </a:r>
            <a:r>
              <a:rPr lang="pt-BR" sz="1600" b="1" dirty="0" smtClean="0">
                <a:latin typeface="Comic Sans MS" panose="030F0702030302020204" pitchFamily="66" charset="0"/>
              </a:rPr>
              <a:t>DATA: </a:t>
            </a:r>
            <a:r>
              <a:rPr lang="pt-BR" sz="1600" dirty="0" smtClean="0">
                <a:latin typeface="Comic Sans MS" panose="030F0702030302020204" pitchFamily="66" charset="0"/>
              </a:rPr>
              <a:t>___/___/______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96" y="5868144"/>
            <a:ext cx="2016224" cy="2449908"/>
          </a:xfrm>
          <a:prstGeom prst="rect">
            <a:avLst/>
          </a:prstGeom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8A6-22DE-4B94-B645-20D537A19E79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918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4557" y="489030"/>
            <a:ext cx="6458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Comic Sans MS" panose="030F0702030302020204" pitchFamily="66" charset="0"/>
              </a:rPr>
              <a:t>ALUNO (A): </a:t>
            </a:r>
            <a:r>
              <a:rPr lang="pt-BR" sz="1600" dirty="0" smtClean="0">
                <a:latin typeface="Comic Sans MS" panose="030F0702030302020204" pitchFamily="66" charset="0"/>
              </a:rPr>
              <a:t>__________________ </a:t>
            </a:r>
            <a:r>
              <a:rPr lang="pt-BR" sz="1600" b="1" dirty="0" smtClean="0">
                <a:latin typeface="Comic Sans MS" panose="030F0702030302020204" pitchFamily="66" charset="0"/>
              </a:rPr>
              <a:t>DATA: </a:t>
            </a:r>
            <a:r>
              <a:rPr lang="pt-BR" sz="1600" dirty="0" smtClean="0">
                <a:latin typeface="Comic Sans MS" panose="030F0702030302020204" pitchFamily="66" charset="0"/>
              </a:rPr>
              <a:t>___/___/______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pic>
        <p:nvPicPr>
          <p:cNvPr id="4099" name="Picture 3" descr="C:\Users\GALVAO\Desktop\LIGUE LIG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38" y="1115616"/>
            <a:ext cx="6482229" cy="767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8A6-22DE-4B94-B645-20D537A19E79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0861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ALVAO\Desktop\56ceea69e2337dd4fe7a9affe36b02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57" y="2018481"/>
            <a:ext cx="6170787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54557" y="633046"/>
            <a:ext cx="6458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Comic Sans MS" panose="030F0702030302020204" pitchFamily="66" charset="0"/>
              </a:rPr>
              <a:t>ALUNO (A): </a:t>
            </a:r>
            <a:r>
              <a:rPr lang="pt-BR" sz="1600" dirty="0" smtClean="0">
                <a:latin typeface="Comic Sans MS" panose="030F0702030302020204" pitchFamily="66" charset="0"/>
              </a:rPr>
              <a:t>__________________ </a:t>
            </a:r>
            <a:r>
              <a:rPr lang="pt-BR" sz="1600" b="1" dirty="0" smtClean="0">
                <a:latin typeface="Comic Sans MS" panose="030F0702030302020204" pitchFamily="66" charset="0"/>
              </a:rPr>
              <a:t>DATA: </a:t>
            </a:r>
            <a:r>
              <a:rPr lang="pt-BR" sz="1600" dirty="0" smtClean="0">
                <a:latin typeface="Comic Sans MS" panose="030F0702030302020204" pitchFamily="66" charset="0"/>
              </a:rPr>
              <a:t>___/___/______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1942" y="1274293"/>
            <a:ext cx="58160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" dirty="0" smtClean="0">
                <a:latin typeface="Comic Sans MS" panose="030F0702030302020204" pitchFamily="66" charset="0"/>
              </a:rPr>
              <a:t>OBSERVE AS FIGURAS E ESCREVA A QUANTIDADE </a:t>
            </a:r>
          </a:p>
          <a:p>
            <a:r>
              <a:rPr lang="pt-BR" sz="1700" dirty="0" smtClean="0">
                <a:latin typeface="Comic Sans MS" panose="030F0702030302020204" pitchFamily="66" charset="0"/>
              </a:rPr>
              <a:t>DE CADA OBJETO NO QUADRINHO ABAIXO:</a:t>
            </a:r>
            <a:endParaRPr lang="pt-BR" sz="1700" dirty="0">
              <a:latin typeface="Comic Sans MS" panose="030F0702030302020204" pitchFamily="66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8A6-22DE-4B94-B645-20D537A19E79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4608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LVAO\Desktop\MÃE3 - Cóp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1043608"/>
            <a:ext cx="6048672" cy="786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60648" y="395536"/>
            <a:ext cx="6458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Comic Sans MS" panose="030F0702030302020204" pitchFamily="66" charset="0"/>
              </a:rPr>
              <a:t>ALUNO (A): </a:t>
            </a:r>
            <a:r>
              <a:rPr lang="pt-BR" sz="1600" dirty="0" smtClean="0">
                <a:latin typeface="Comic Sans MS" panose="030F0702030302020204" pitchFamily="66" charset="0"/>
              </a:rPr>
              <a:t>__________________ </a:t>
            </a:r>
            <a:r>
              <a:rPr lang="pt-BR" sz="1600" b="1" dirty="0" smtClean="0">
                <a:latin typeface="Comic Sans MS" panose="030F0702030302020204" pitchFamily="66" charset="0"/>
              </a:rPr>
              <a:t>DATA: </a:t>
            </a:r>
            <a:r>
              <a:rPr lang="pt-BR" sz="1600" dirty="0" smtClean="0">
                <a:latin typeface="Comic Sans MS" panose="030F0702030302020204" pitchFamily="66" charset="0"/>
              </a:rPr>
              <a:t>___/___/______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140968" y="1547664"/>
            <a:ext cx="30243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MAMÃE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8A6-22DE-4B94-B645-20D537A19E79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5592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54557" y="633046"/>
            <a:ext cx="6458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Comic Sans MS" panose="030F0702030302020204" pitchFamily="66" charset="0"/>
              </a:rPr>
              <a:t>ALUNO (A): </a:t>
            </a:r>
            <a:r>
              <a:rPr lang="pt-BR" sz="1600" dirty="0" smtClean="0">
                <a:latin typeface="Comic Sans MS" panose="030F0702030302020204" pitchFamily="66" charset="0"/>
              </a:rPr>
              <a:t>__________________ </a:t>
            </a:r>
            <a:r>
              <a:rPr lang="pt-BR" sz="1600" b="1" dirty="0" smtClean="0">
                <a:latin typeface="Comic Sans MS" panose="030F0702030302020204" pitchFamily="66" charset="0"/>
              </a:rPr>
              <a:t>DATA: </a:t>
            </a:r>
            <a:r>
              <a:rPr lang="pt-BR" sz="1600" dirty="0" smtClean="0">
                <a:latin typeface="Comic Sans MS" panose="030F0702030302020204" pitchFamily="66" charset="0"/>
              </a:rPr>
              <a:t>___/___/______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363091" y="853133"/>
            <a:ext cx="5854105" cy="7882061"/>
            <a:chOff x="363091" y="853133"/>
            <a:chExt cx="5854105" cy="7882061"/>
          </a:xfrm>
        </p:grpSpPr>
        <p:sp>
          <p:nvSpPr>
            <p:cNvPr id="5" name="CaixaDeTexto 4"/>
            <p:cNvSpPr txBox="1"/>
            <p:nvPr/>
          </p:nvSpPr>
          <p:spPr>
            <a:xfrm>
              <a:off x="692696" y="853133"/>
              <a:ext cx="55245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pt-BR" dirty="0" smtClean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  <a:p>
              <a:pPr algn="ctr"/>
              <a:endParaRPr lang="pt-BR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pt-BR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VAMOS RECORTAR E COLAR NO ESPAÇO ABAIXO  A LETRINHA</a:t>
              </a:r>
              <a:r>
                <a:rPr lang="pt-BR" sz="240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 </a:t>
              </a:r>
              <a:r>
                <a:rPr lang="pt-BR" sz="2400" b="1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M</a:t>
              </a:r>
              <a:r>
                <a:rPr lang="pt-BR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  DA </a:t>
              </a:r>
              <a:r>
                <a:rPr lang="pt-BR" sz="2400" b="1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MAMÃE</a:t>
              </a:r>
              <a:r>
                <a:rPr lang="pt-BR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: </a:t>
              </a:r>
            </a:p>
            <a:p>
              <a:endParaRPr lang="pt-BR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  <a:p>
              <a:endParaRPr lang="pt-BR" dirty="0" smtClean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7" name="Agrupar 6"/>
            <p:cNvGrpSpPr/>
            <p:nvPr/>
          </p:nvGrpSpPr>
          <p:grpSpPr>
            <a:xfrm>
              <a:off x="363091" y="4644008"/>
              <a:ext cx="4074021" cy="4091186"/>
              <a:chOff x="391505" y="4150703"/>
              <a:chExt cx="4913802" cy="5444200"/>
            </a:xfrm>
          </p:grpSpPr>
          <p:pic>
            <p:nvPicPr>
              <p:cNvPr id="8" name="Imagem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1505" y="4150703"/>
                <a:ext cx="4913802" cy="5444200"/>
              </a:xfrm>
              <a:prstGeom prst="rect">
                <a:avLst/>
              </a:prstGeom>
            </p:spPr>
          </p:pic>
          <p:sp>
            <p:nvSpPr>
              <p:cNvPr id="9" name="CaixaDeTexto 8"/>
              <p:cNvSpPr txBox="1"/>
              <p:nvPr/>
            </p:nvSpPr>
            <p:spPr>
              <a:xfrm>
                <a:off x="782376" y="6929543"/>
                <a:ext cx="4132060" cy="1256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 smtClean="0">
                    <a:latin typeface="Comic Sans MS" panose="030F0702030302020204" pitchFamily="66" charset="0"/>
                  </a:rPr>
                  <a:t>MAS QUE MÃE MARAVILHOSA PAPAI DO CÉU ME DEU</a:t>
                </a:r>
              </a:p>
              <a:p>
                <a:pPr algn="ctr"/>
                <a:r>
                  <a:rPr lang="pt-BR" sz="1600" b="1" dirty="0" smtClean="0">
                    <a:latin typeface="Comic Sans MS" panose="030F0702030302020204" pitchFamily="66" charset="0"/>
                  </a:rPr>
                  <a:t>MEU CORAÇÃO É SÓ DELA</a:t>
                </a:r>
              </a:p>
              <a:p>
                <a:pPr algn="ctr"/>
                <a:r>
                  <a:rPr lang="pt-BR" sz="1600" b="1" dirty="0" smtClean="0">
                    <a:latin typeface="Comic Sans MS" panose="030F0702030302020204" pitchFamily="66" charset="0"/>
                  </a:rPr>
                  <a:t>E O DELA É TODO MEU!</a:t>
                </a:r>
                <a:endParaRPr lang="pt-BR" sz="1600" b="1" dirty="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8A6-22DE-4B94-B645-20D537A19E79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7749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LVAO\Desktop\Imagem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683568"/>
            <a:ext cx="6152193" cy="38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GALVAO\Desktop\Imagem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4536398"/>
            <a:ext cx="6622570" cy="464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64904" y="350530"/>
            <a:ext cx="15921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 smtClean="0">
                <a:latin typeface="Comic Sans MS" panose="030F0702030302020204" pitchFamily="66" charset="0"/>
              </a:rPr>
              <a:t>ANEXOS</a:t>
            </a:r>
          </a:p>
          <a:p>
            <a:endParaRPr lang="pt-BR" sz="2500" b="1" dirty="0">
              <a:latin typeface="Comic Sans MS" panose="030F0702030302020204" pitchFamily="66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8A6-22DE-4B94-B645-20D537A19E79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8293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ALVAO\Desktop\Imagem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683568"/>
            <a:ext cx="6362044" cy="232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8A6-22DE-4B94-B645-20D537A19E79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568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LVAO\Desktop\Imagem4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4528458"/>
            <a:ext cx="6480720" cy="443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ALVAO\Desktop\Imagem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069531"/>
            <a:ext cx="6480720" cy="335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88640" y="467544"/>
            <a:ext cx="6458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Comic Sans MS" panose="030F0702030302020204" pitchFamily="66" charset="0"/>
              </a:rPr>
              <a:t>ALUNO (A): </a:t>
            </a:r>
            <a:r>
              <a:rPr lang="pt-BR" sz="1600" dirty="0" smtClean="0">
                <a:latin typeface="Comic Sans MS" panose="030F0702030302020204" pitchFamily="66" charset="0"/>
              </a:rPr>
              <a:t>__________________ </a:t>
            </a:r>
            <a:r>
              <a:rPr lang="pt-BR" sz="1600" b="1" dirty="0" smtClean="0">
                <a:latin typeface="Comic Sans MS" panose="030F0702030302020204" pitchFamily="66" charset="0"/>
              </a:rPr>
              <a:t>DATA: </a:t>
            </a:r>
            <a:r>
              <a:rPr lang="pt-BR" sz="1600" dirty="0" smtClean="0">
                <a:latin typeface="Comic Sans MS" panose="030F0702030302020204" pitchFamily="66" charset="0"/>
              </a:rPr>
              <a:t>___/___/______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8A6-22DE-4B94-B645-20D537A19E79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868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GALVAO\Desktop\Image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826304"/>
            <a:ext cx="6336704" cy="360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ALVAO\Desktop\Imagem3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4531228"/>
            <a:ext cx="6408712" cy="450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82549" y="323528"/>
            <a:ext cx="6458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Comic Sans MS" panose="030F0702030302020204" pitchFamily="66" charset="0"/>
              </a:rPr>
              <a:t>ALUNO (A): </a:t>
            </a:r>
            <a:r>
              <a:rPr lang="pt-BR" sz="1600" dirty="0" smtClean="0">
                <a:latin typeface="Comic Sans MS" panose="030F0702030302020204" pitchFamily="66" charset="0"/>
              </a:rPr>
              <a:t>__________________ </a:t>
            </a:r>
            <a:r>
              <a:rPr lang="pt-BR" sz="1600" b="1" dirty="0" smtClean="0">
                <a:latin typeface="Comic Sans MS" panose="030F0702030302020204" pitchFamily="66" charset="0"/>
              </a:rPr>
              <a:t>DATA: </a:t>
            </a:r>
            <a:r>
              <a:rPr lang="pt-BR" sz="1600" dirty="0" smtClean="0">
                <a:latin typeface="Comic Sans MS" panose="030F0702030302020204" pitchFamily="66" charset="0"/>
              </a:rPr>
              <a:t>___/___/______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8A6-22DE-4B94-B645-20D537A19E79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651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4557" y="561038"/>
            <a:ext cx="6458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Comic Sans MS" panose="030F0702030302020204" pitchFamily="66" charset="0"/>
              </a:rPr>
              <a:t>ALUNO (A): </a:t>
            </a:r>
            <a:r>
              <a:rPr lang="pt-BR" sz="1600" dirty="0" smtClean="0">
                <a:latin typeface="Comic Sans MS" panose="030F0702030302020204" pitchFamily="66" charset="0"/>
              </a:rPr>
              <a:t>__________________ </a:t>
            </a:r>
            <a:r>
              <a:rPr lang="pt-BR" sz="1600" b="1" dirty="0" smtClean="0">
                <a:latin typeface="Comic Sans MS" panose="030F0702030302020204" pitchFamily="66" charset="0"/>
              </a:rPr>
              <a:t>DATA: </a:t>
            </a:r>
            <a:r>
              <a:rPr lang="pt-BR" sz="1600" dirty="0" smtClean="0">
                <a:latin typeface="Comic Sans MS" panose="030F0702030302020204" pitchFamily="66" charset="0"/>
              </a:rPr>
              <a:t>___/___/______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32656" y="5220072"/>
            <a:ext cx="6170787" cy="3816424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9" name="Grupo 8"/>
          <p:cNvGrpSpPr/>
          <p:nvPr/>
        </p:nvGrpSpPr>
        <p:grpSpPr>
          <a:xfrm>
            <a:off x="437874" y="1199237"/>
            <a:ext cx="5979522" cy="7618580"/>
            <a:chOff x="437874" y="1199237"/>
            <a:chExt cx="5979522" cy="7618580"/>
          </a:xfrm>
        </p:grpSpPr>
        <p:pic>
          <p:nvPicPr>
            <p:cNvPr id="2051" name="Picture 3" descr="C:\Users\GALVAO\Desktop\352d9a99-7bd9-45f8-a59e-d554ebbe243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728" y="1835696"/>
              <a:ext cx="4968552" cy="3096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ixaDeTexto 2"/>
            <p:cNvSpPr txBox="1"/>
            <p:nvPr/>
          </p:nvSpPr>
          <p:spPr>
            <a:xfrm>
              <a:off x="437874" y="1199237"/>
              <a:ext cx="597952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300" dirty="0" smtClean="0">
                  <a:latin typeface="Comic Sans MS" panose="030F0702030302020204" pitchFamily="66" charset="0"/>
                </a:rPr>
                <a:t>CIRCULE AS LETRAS “I” DA MÚSICA ABAIXO E EM SEGUIDA</a:t>
              </a:r>
            </a:p>
            <a:p>
              <a:pPr algn="ctr"/>
              <a:r>
                <a:rPr lang="pt-BR" sz="1300" dirty="0" smtClean="0">
                  <a:latin typeface="Comic Sans MS" panose="030F0702030302020204" pitchFamily="66" charset="0"/>
                </a:rPr>
                <a:t>COMPLETE COM OS NUMERAIS QUE FALTAM NOS QUADRINHOS: </a:t>
              </a:r>
              <a:endParaRPr lang="pt-BR" sz="1300" dirty="0">
                <a:latin typeface="Comic Sans MS" panose="030F0702030302020204" pitchFamily="66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830825" y="5503748"/>
              <a:ext cx="5131533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00" b="1" dirty="0" smtClean="0">
                  <a:latin typeface="Comic Sans MS" panose="030F0702030302020204" pitchFamily="66" charset="0"/>
                </a:rPr>
                <a:t>AGORA DESENHE OS INDIOZINHOS NO PEQUENO BOTE</a:t>
              </a:r>
              <a:endParaRPr lang="pt-BR" sz="13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2052" name="Picture 4" descr="C:\Users\GALVAO\Desktop\desenha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88" y="7524328"/>
              <a:ext cx="5616624" cy="1293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8A6-22DE-4B94-B645-20D537A19E79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1781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60648" y="251520"/>
            <a:ext cx="6458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Comic Sans MS" panose="030F0702030302020204" pitchFamily="66" charset="0"/>
              </a:rPr>
              <a:t>ALUNO (A): </a:t>
            </a:r>
            <a:r>
              <a:rPr lang="pt-BR" sz="1600" dirty="0" smtClean="0">
                <a:latin typeface="Comic Sans MS" panose="030F0702030302020204" pitchFamily="66" charset="0"/>
              </a:rPr>
              <a:t>__________________ </a:t>
            </a:r>
            <a:r>
              <a:rPr lang="pt-BR" sz="1600" b="1" dirty="0" smtClean="0">
                <a:latin typeface="Comic Sans MS" panose="030F0702030302020204" pitchFamily="66" charset="0"/>
              </a:rPr>
              <a:t>DATA: </a:t>
            </a:r>
            <a:r>
              <a:rPr lang="pt-BR" sz="1600" dirty="0" smtClean="0">
                <a:latin typeface="Comic Sans MS" panose="030F0702030302020204" pitchFamily="66" charset="0"/>
              </a:rPr>
              <a:t>___/___/______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908721" y="899592"/>
            <a:ext cx="5400599" cy="3847989"/>
            <a:chOff x="827938" y="971602"/>
            <a:chExt cx="5248848" cy="3992004"/>
          </a:xfrm>
        </p:grpSpPr>
        <p:pic>
          <p:nvPicPr>
            <p:cNvPr id="3076" name="Picture 4" descr="C:\Users\GALVAO\Desktop\B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938" y="971602"/>
              <a:ext cx="5112568" cy="3992004"/>
            </a:xfrm>
            <a:prstGeom prst="rect">
              <a:avLst/>
            </a:prstGeom>
            <a:noFill/>
            <a:ln w="31750" cmpd="thickThin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982313" y="3199493"/>
              <a:ext cx="5094473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00" dirty="0" smtClean="0">
                  <a:latin typeface="Comic Sans MS" panose="030F0702030302020204" pitchFamily="66" charset="0"/>
                </a:rPr>
                <a:t>ENCONTRE A LETRA </a:t>
              </a:r>
              <a:r>
                <a:rPr lang="pt-BR" sz="1300" b="1" dirty="0" smtClean="0">
                  <a:latin typeface="Comic Sans MS" panose="030F0702030302020204" pitchFamily="66" charset="0"/>
                </a:rPr>
                <a:t>“O” </a:t>
              </a:r>
              <a:r>
                <a:rPr lang="pt-BR" sz="1300" dirty="0" smtClean="0">
                  <a:latin typeface="Comic Sans MS" panose="030F0702030302020204" pitchFamily="66" charset="0"/>
                </a:rPr>
                <a:t>DA</a:t>
              </a:r>
              <a:r>
                <a:rPr lang="pt-BR" sz="1300" b="1" dirty="0" smtClean="0">
                  <a:latin typeface="Comic Sans MS" panose="030F0702030302020204" pitchFamily="66" charset="0"/>
                </a:rPr>
                <a:t> OVELHA</a:t>
              </a:r>
              <a:r>
                <a:rPr lang="pt-BR" sz="1300" dirty="0" smtClean="0">
                  <a:latin typeface="Comic Sans MS" panose="030F0702030302020204" pitchFamily="66" charset="0"/>
                </a:rPr>
                <a:t>, RECORTE E COLE AQUI:</a:t>
              </a:r>
              <a:endParaRPr lang="pt-BR" sz="13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077" name="Picture 5" descr="C:\Users\GALVAO\Desktop\7982a1002b4ba753aaee092b710fd17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5436096"/>
            <a:ext cx="568863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20688" y="5071700"/>
            <a:ext cx="61895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dirty="0" smtClean="0">
                <a:latin typeface="Comic Sans MS" panose="030F0702030302020204" pitchFamily="66" charset="0"/>
              </a:rPr>
              <a:t>COMPLETE AS PALAVRAS COM A VOGAL </a:t>
            </a:r>
            <a:r>
              <a:rPr lang="pt-BR" sz="1300" b="1" dirty="0" smtClean="0">
                <a:latin typeface="Comic Sans MS" panose="030F0702030302020204" pitchFamily="66" charset="0"/>
              </a:rPr>
              <a:t>“U” </a:t>
            </a:r>
            <a:r>
              <a:rPr lang="pt-BR" sz="1300" dirty="0" smtClean="0">
                <a:latin typeface="Comic Sans MS" panose="030F0702030302020204" pitchFamily="66" charset="0"/>
              </a:rPr>
              <a:t>E DESCUBRA A PALAVRA </a:t>
            </a:r>
            <a:endParaRPr lang="pt-BR" sz="1300" b="1" dirty="0">
              <a:latin typeface="Comic Sans MS" panose="030F0702030302020204" pitchFamily="66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8A6-22DE-4B94-B645-20D537A19E79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757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ALVAO\Desktop\Image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44" y="971600"/>
            <a:ext cx="6360308" cy="7920880"/>
          </a:xfrm>
          <a:prstGeom prst="rect">
            <a:avLst/>
          </a:prstGeom>
          <a:noFill/>
          <a:ln w="57150" cmpd="thickThin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60648" y="417022"/>
            <a:ext cx="6458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Comic Sans MS" panose="030F0702030302020204" pitchFamily="66" charset="0"/>
              </a:rPr>
              <a:t>ALUNO (A): </a:t>
            </a:r>
            <a:r>
              <a:rPr lang="pt-BR" sz="1600" dirty="0" smtClean="0">
                <a:latin typeface="Comic Sans MS" panose="030F0702030302020204" pitchFamily="66" charset="0"/>
              </a:rPr>
              <a:t>__________________ </a:t>
            </a:r>
            <a:r>
              <a:rPr lang="pt-BR" sz="1600" b="1" dirty="0" smtClean="0">
                <a:latin typeface="Comic Sans MS" panose="030F0702030302020204" pitchFamily="66" charset="0"/>
              </a:rPr>
              <a:t>DATA: </a:t>
            </a:r>
            <a:r>
              <a:rPr lang="pt-BR" sz="1600" dirty="0" smtClean="0">
                <a:latin typeface="Comic Sans MS" panose="030F0702030302020204" pitchFamily="66" charset="0"/>
              </a:rPr>
              <a:t>___/___/______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8A6-22DE-4B94-B645-20D537A19E79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4451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41" y="755576"/>
            <a:ext cx="6386811" cy="780990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0541" y="323528"/>
            <a:ext cx="6458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Comic Sans MS" panose="030F0702030302020204" pitchFamily="66" charset="0"/>
              </a:rPr>
              <a:t>ALUNO (A): </a:t>
            </a:r>
            <a:r>
              <a:rPr lang="pt-BR" sz="1600" dirty="0" smtClean="0">
                <a:latin typeface="Comic Sans MS" panose="030F0702030302020204" pitchFamily="66" charset="0"/>
              </a:rPr>
              <a:t>__________________ </a:t>
            </a:r>
            <a:r>
              <a:rPr lang="pt-BR" sz="1600" b="1" dirty="0" smtClean="0">
                <a:latin typeface="Comic Sans MS" panose="030F0702030302020204" pitchFamily="66" charset="0"/>
              </a:rPr>
              <a:t>DATA: </a:t>
            </a:r>
            <a:r>
              <a:rPr lang="pt-BR" sz="1600" dirty="0" smtClean="0">
                <a:latin typeface="Comic Sans MS" panose="030F0702030302020204" pitchFamily="66" charset="0"/>
              </a:rPr>
              <a:t>___/___/______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988840" y="8604448"/>
            <a:ext cx="3196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Comic Sans MS" panose="030F0702030302020204" pitchFamily="66" charset="0"/>
              </a:rPr>
              <a:t>AS FIGURINHAS ESTÃO NOS ANEXOS</a:t>
            </a:r>
            <a:endParaRPr lang="pt-BR" sz="1200" dirty="0">
              <a:latin typeface="Comic Sans MS" panose="030F0702030302020204" pitchFamily="66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8A6-22DE-4B94-B645-20D537A19E79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981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ALVAO\Desktop\Imagem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21" y="2161381"/>
            <a:ext cx="6357832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78137" y="899592"/>
            <a:ext cx="6038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Comic Sans MS" panose="030F0702030302020204" pitchFamily="66" charset="0"/>
              </a:rPr>
              <a:t>RECORTE E COLE AS VOGAIS COLORIDAS NO CASCO DA </a:t>
            </a:r>
          </a:p>
          <a:p>
            <a:r>
              <a:rPr lang="pt-BR" sz="1600" dirty="0" smtClean="0">
                <a:latin typeface="Comic Sans MS" panose="030F0702030302020204" pitchFamily="66" charset="0"/>
              </a:rPr>
              <a:t>TARTARUGA E EM SEGUIDA, DESENHE UM CENÁRIO  </a:t>
            </a:r>
          </a:p>
          <a:p>
            <a:r>
              <a:rPr lang="pt-BR" sz="1600" dirty="0" smtClean="0">
                <a:latin typeface="Comic Sans MS" panose="030F0702030302020204" pitchFamily="66" charset="0"/>
              </a:rPr>
              <a:t>PARA ELA: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2549" y="395536"/>
            <a:ext cx="6458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Comic Sans MS" panose="030F0702030302020204" pitchFamily="66" charset="0"/>
              </a:rPr>
              <a:t>ALUNO (A): </a:t>
            </a:r>
            <a:r>
              <a:rPr lang="pt-BR" sz="1600" dirty="0" smtClean="0">
                <a:latin typeface="Comic Sans MS" panose="030F0702030302020204" pitchFamily="66" charset="0"/>
              </a:rPr>
              <a:t>__________________ </a:t>
            </a:r>
            <a:r>
              <a:rPr lang="pt-BR" sz="1600" b="1" dirty="0" smtClean="0">
                <a:latin typeface="Comic Sans MS" panose="030F0702030302020204" pitchFamily="66" charset="0"/>
              </a:rPr>
              <a:t>DATA: </a:t>
            </a:r>
            <a:r>
              <a:rPr lang="pt-BR" sz="1600" dirty="0" smtClean="0">
                <a:latin typeface="Comic Sans MS" panose="030F0702030302020204" pitchFamily="66" charset="0"/>
              </a:rPr>
              <a:t>___/___/______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6672" y="7956376"/>
            <a:ext cx="589616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>
                <a:latin typeface="Comic Sans MS" panose="030F0702030302020204" pitchFamily="66" charset="0"/>
              </a:rPr>
              <a:t>PARA ASSISITIR A HISTÓRIA, ACESSE O LINK:</a:t>
            </a:r>
          </a:p>
          <a:p>
            <a:pPr algn="ctr"/>
            <a:endParaRPr lang="pt-BR" sz="5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pt-BR" sz="1200" b="1" dirty="0" smtClean="0">
                <a:latin typeface="Comic Sans MS" panose="030F0702030302020204" pitchFamily="66" charset="0"/>
              </a:rPr>
              <a:t>www.youtube.com/watch?v=rmP5SueIh4w</a:t>
            </a:r>
            <a:endParaRPr lang="pt-BR" sz="1200" b="1" dirty="0">
              <a:latin typeface="Comic Sans MS" panose="030F0702030302020204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80540" y="7164288"/>
            <a:ext cx="482215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dirty="0" smtClean="0">
                <a:latin typeface="Comic Sans MS" panose="030F0702030302020204" pitchFamily="66" charset="0"/>
              </a:rPr>
              <a:t>APÓS REALIZAR A ATIVIDADE, ASSISTA A HISTÓRIA:</a:t>
            </a:r>
          </a:p>
          <a:p>
            <a:endParaRPr lang="pt-BR" sz="500" dirty="0" smtClean="0">
              <a:latin typeface="Comic Sans MS" panose="030F0702030302020204" pitchFamily="66" charset="0"/>
            </a:endParaRPr>
          </a:p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A LEBRE E A TARTARUGA</a:t>
            </a:r>
            <a:endParaRPr lang="pt-BR" sz="1300" b="1" dirty="0">
              <a:latin typeface="Comic Sans MS" panose="030F07020303020202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44824" y="8604448"/>
            <a:ext cx="3087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AS </a:t>
            </a:r>
            <a:r>
              <a:rPr lang="pt-BR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LETRINHAS ESTÃO </a:t>
            </a:r>
            <a:r>
              <a:rPr lang="pt-BR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NOS ANEXOS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8A6-22DE-4B94-B645-20D537A19E79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9595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0648" y="739165"/>
            <a:ext cx="6336704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u="sng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sz="1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BRINCANDO COM O DADO DAS VOGAIS</a:t>
            </a:r>
            <a:endParaRPr lang="pt-BR" sz="1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pt-BR" sz="1200" u="sng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pt-BR" sz="13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Como brincar: </a:t>
            </a:r>
          </a:p>
          <a:p>
            <a:pPr algn="ctr"/>
            <a:endParaRPr lang="pt-BR" sz="13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13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1- </a:t>
            </a:r>
            <a:r>
              <a:rPr lang="pt-BR" sz="13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Pintar, recortar e montar o dado. </a:t>
            </a:r>
          </a:p>
          <a:p>
            <a:pPr algn="just"/>
            <a:endParaRPr lang="pt-BR" sz="500" u="sng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13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2- </a:t>
            </a:r>
            <a:r>
              <a:rPr lang="pt-BR" sz="13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Sortear no dado uma vogal.</a:t>
            </a:r>
          </a:p>
          <a:p>
            <a:pPr algn="just"/>
            <a:endParaRPr lang="pt-BR" sz="5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13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3- </a:t>
            </a:r>
            <a:r>
              <a:rPr lang="pt-BR" sz="13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 criança deverá dizer uma palavra que inicia com a vogal sorteada. O dado deve ser jogado várias vezes. </a:t>
            </a:r>
          </a:p>
          <a:p>
            <a:pPr algn="just"/>
            <a:endParaRPr lang="pt-BR" sz="5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13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4-</a:t>
            </a:r>
            <a:r>
              <a:rPr lang="pt-BR" sz="13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Depois </a:t>
            </a:r>
            <a:r>
              <a:rPr lang="pt-BR" sz="1300" dirty="0">
                <a:solidFill>
                  <a:prstClr val="black"/>
                </a:solidFill>
                <a:latin typeface="Comic Sans MS" panose="030F0702030302020204" pitchFamily="66" charset="0"/>
              </a:rPr>
              <a:t>de jogar, é hora de registrar: </a:t>
            </a:r>
            <a:endParaRPr lang="pt-BR" sz="13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/>
            <a:endParaRPr lang="pt-BR" sz="5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13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5- </a:t>
            </a:r>
            <a:r>
              <a:rPr lang="pt-BR" sz="13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Após</a:t>
            </a:r>
            <a:r>
              <a:rPr lang="pt-BR" sz="13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pt-BR" sz="13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 exploração oral, registrar com a ajuda dos pais as palavras encontradas durante o jogo.</a:t>
            </a:r>
          </a:p>
          <a:p>
            <a:pPr algn="just"/>
            <a:endParaRPr lang="pt-BR" sz="13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pt-BR" sz="13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_________________________________________________________</a:t>
            </a:r>
          </a:p>
          <a:p>
            <a:pPr algn="just">
              <a:lnSpc>
                <a:spcPct val="150000"/>
              </a:lnSpc>
            </a:pPr>
            <a:r>
              <a:rPr lang="pt-BR" sz="13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_________________________________________________________</a:t>
            </a:r>
          </a:p>
          <a:p>
            <a:pPr algn="just">
              <a:lnSpc>
                <a:spcPct val="150000"/>
              </a:lnSpc>
            </a:pPr>
            <a:r>
              <a:rPr lang="pt-BR" sz="13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_________________________________________________________</a:t>
            </a:r>
          </a:p>
          <a:p>
            <a:pPr algn="just"/>
            <a:r>
              <a:rPr lang="pt-BR" sz="13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algn="just"/>
            <a:r>
              <a:rPr lang="pt-BR" sz="13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6- D</a:t>
            </a:r>
            <a:r>
              <a:rPr lang="pt-BR" sz="13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esenhar como foi a experiência do jogo.</a:t>
            </a:r>
            <a:endParaRPr lang="pt-BR" sz="13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0648" y="395536"/>
            <a:ext cx="6458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Comic Sans MS" panose="030F0702030302020204" pitchFamily="66" charset="0"/>
              </a:rPr>
              <a:t>ALUNO (A): </a:t>
            </a:r>
            <a:r>
              <a:rPr lang="pt-BR" sz="1600" dirty="0" smtClean="0">
                <a:latin typeface="Comic Sans MS" panose="030F0702030302020204" pitchFamily="66" charset="0"/>
              </a:rPr>
              <a:t>__________________ </a:t>
            </a:r>
            <a:r>
              <a:rPr lang="pt-BR" sz="1600" b="1" dirty="0" smtClean="0">
                <a:latin typeface="Comic Sans MS" panose="030F0702030302020204" pitchFamily="66" charset="0"/>
              </a:rPr>
              <a:t>DATA: </a:t>
            </a:r>
            <a:r>
              <a:rPr lang="pt-BR" sz="1600" dirty="0" smtClean="0">
                <a:latin typeface="Comic Sans MS" panose="030F0702030302020204" pitchFamily="66" charset="0"/>
              </a:rPr>
              <a:t>___/___/______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60648" y="5148063"/>
            <a:ext cx="6264696" cy="3611433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420888" y="8831505"/>
            <a:ext cx="2093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Comic Sans MS" panose="030F0702030302020204" pitchFamily="66" charset="0"/>
              </a:rPr>
              <a:t>Dado para o jogo em anexo</a:t>
            </a:r>
            <a:endParaRPr lang="pt-BR" sz="1200" dirty="0">
              <a:latin typeface="Comic Sans MS" panose="030F0702030302020204" pitchFamily="66" charset="0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8A6-22DE-4B94-B645-20D537A19E79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53461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467</Words>
  <Application>Microsoft Office PowerPoint</Application>
  <PresentationFormat>Apresentação na tela (4:3)</PresentationFormat>
  <Paragraphs>96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GALVAO</dc:creator>
  <cp:lastModifiedBy>CEMEI</cp:lastModifiedBy>
  <cp:revision>34</cp:revision>
  <cp:lastPrinted>2020-04-29T13:37:29Z</cp:lastPrinted>
  <dcterms:created xsi:type="dcterms:W3CDTF">2020-04-27T18:56:43Z</dcterms:created>
  <dcterms:modified xsi:type="dcterms:W3CDTF">2020-04-30T15:47:03Z</dcterms:modified>
</cp:coreProperties>
</file>