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7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3" r:id="rId16"/>
    <p:sldId id="264" r:id="rId17"/>
    <p:sldId id="269" r:id="rId18"/>
    <p:sldId id="273" r:id="rId19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F1D-71A8-4832-95A6-52BF2546B6DB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10F8-0861-4423-AFD6-41E80F160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15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F1D-71A8-4832-95A6-52BF2546B6DB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10F8-0861-4423-AFD6-41E80F160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50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F1D-71A8-4832-95A6-52BF2546B6DB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10F8-0861-4423-AFD6-41E80F160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75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F1D-71A8-4832-95A6-52BF2546B6DB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10F8-0861-4423-AFD6-41E80F160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0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F1D-71A8-4832-95A6-52BF2546B6DB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10F8-0861-4423-AFD6-41E80F160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46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F1D-71A8-4832-95A6-52BF2546B6DB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10F8-0861-4423-AFD6-41E80F160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3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F1D-71A8-4832-95A6-52BF2546B6DB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10F8-0861-4423-AFD6-41E80F160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54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F1D-71A8-4832-95A6-52BF2546B6DB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10F8-0861-4423-AFD6-41E80F160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80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F1D-71A8-4832-95A6-52BF2546B6DB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10F8-0861-4423-AFD6-41E80F160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08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F1D-71A8-4832-95A6-52BF2546B6DB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10F8-0861-4423-AFD6-41E80F160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50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F1D-71A8-4832-95A6-52BF2546B6DB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10F8-0861-4423-AFD6-41E80F160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6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67F1D-71A8-4832-95A6-52BF2546B6DB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410F8-0861-4423-AFD6-41E80F160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50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aT2W-J0Ps2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wv2e7uPPIiA#action=shar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ALVAO\Desktop\Image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251520"/>
            <a:ext cx="6597352" cy="864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05373" y="323528"/>
            <a:ext cx="6019869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Comic Sans MS" panose="030F0702030302020204" pitchFamily="66" charset="0"/>
              </a:rPr>
              <a:t>	</a:t>
            </a:r>
            <a:r>
              <a:rPr lang="pt-BR" sz="1200" dirty="0" smtClean="0">
                <a:latin typeface="Comic Sans MS" panose="030F0702030302020204" pitchFamily="66" charset="0"/>
              </a:rPr>
              <a:t> 	</a:t>
            </a:r>
            <a:r>
              <a:rPr lang="pt-BR" sz="1150" b="1" u="sng" dirty="0" smtClean="0">
                <a:latin typeface="Comic Sans MS" panose="030F0702030302020204" pitchFamily="66" charset="0"/>
              </a:rPr>
              <a:t>QUERIDAS CRIANÇAS E FAMÍLIAS</a:t>
            </a:r>
            <a:endParaRPr lang="pt-BR" sz="700" b="1" u="sng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500" b="1" u="sng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1150" dirty="0" smtClean="0">
                <a:latin typeface="Comic Sans MS" panose="030F0702030302020204" pitchFamily="66" charset="0"/>
              </a:rPr>
              <a:t>	SABEMOS QUE ESTE PERÍODO DE ISOLAMENTO SOCIAL</a:t>
            </a:r>
          </a:p>
          <a:p>
            <a:pPr algn="just">
              <a:lnSpc>
                <a:spcPct val="150000"/>
              </a:lnSpc>
            </a:pPr>
            <a:r>
              <a:rPr lang="pt-BR" sz="1150" dirty="0" smtClean="0">
                <a:latin typeface="Comic Sans MS" panose="030F0702030302020204" pitchFamily="66" charset="0"/>
              </a:rPr>
              <a:t> PELO QUAL ESTAMOS PASSANDO É UM DESAFIO PARA  A                                             NOSSA CRIATIVIDADE, SÃO MUITOS DIAS EM CASA, E ESSE CONFINAMENTO SE TORNA CRUEL PRINCIPALMENTE PARA AS CRIANÇAS, QUE ESTÃO ACOSTUMADAS A GASTAR SUAS ENERGIAS NA ESCOLA, NOS PASSEIOS, CORRENDO E BRINCANDO  AO AR LIVRE COM OS AMIGUINHOS,  TENDO AGORA QUE FICAR TODO O TEMPO EM CASA, LONGE DE TUDO QUE MAIS GOSTAM. ESTA SITUAÇÃO CERTAMENTE DEIXA NOSSOS PEQUENOS CANSADOS,  IRRITADOS E ATÉ MESMO ESTRESSADOS.</a:t>
            </a:r>
          </a:p>
          <a:p>
            <a:pPr algn="just">
              <a:lnSpc>
                <a:spcPct val="150000"/>
              </a:lnSpc>
            </a:pPr>
            <a:r>
              <a:rPr lang="pt-BR" sz="1150" dirty="0" smtClean="0">
                <a:latin typeface="Comic Sans MS" panose="030F0702030302020204" pitchFamily="66" charset="0"/>
              </a:rPr>
              <a:t>  	 PENSAMOS TAMBÉM NÃO SER IDEAL QUE NESTE PERÍODO OS PEQUENOS PASSEM MUITO TEMPO EM FRENTE À UMA TELA, SEJA DE CELULAR, TÁBLETE OU TELEVISÃO, POR ISSO É IMPORTANTE PENSARMOS EM  ATIVIDADES QUE PODEM SER INSPIRAÇÕES PARA DEIXAR ESTES DIAS COM AS CRIANÇAS MAIS DIVERTIDOS:</a:t>
            </a:r>
          </a:p>
          <a:p>
            <a:pPr algn="just">
              <a:lnSpc>
                <a:spcPct val="150000"/>
              </a:lnSpc>
            </a:pPr>
            <a:r>
              <a:rPr lang="pt-BR" sz="1150" dirty="0" smtClean="0">
                <a:latin typeface="Comic Sans MS" panose="030F0702030302020204" pitchFamily="66" charset="0"/>
              </a:rPr>
              <a:t>*FAÇAM UMA LISTA DE ATIVIDADES E BRINCADEIRAS QUE PODEM REALIZAR JUNTOS;</a:t>
            </a:r>
          </a:p>
          <a:p>
            <a:pPr algn="just">
              <a:lnSpc>
                <a:spcPct val="150000"/>
              </a:lnSpc>
            </a:pPr>
            <a:r>
              <a:rPr lang="pt-BR" sz="1150" dirty="0" smtClean="0">
                <a:latin typeface="Comic Sans MS" panose="030F0702030302020204" pitchFamily="66" charset="0"/>
              </a:rPr>
              <a:t>*CONTEM HISTÓRIAS E FAÇAM DESENHOS;</a:t>
            </a:r>
          </a:p>
          <a:p>
            <a:pPr algn="just">
              <a:lnSpc>
                <a:spcPct val="150000"/>
              </a:lnSpc>
            </a:pPr>
            <a:r>
              <a:rPr lang="pt-BR" sz="1150" dirty="0" smtClean="0">
                <a:latin typeface="Comic Sans MS" panose="030F0702030302020204" pitchFamily="66" charset="0"/>
              </a:rPr>
              <a:t>*ESTIMULEM ATIVIDADES DE PINTURA, ARTESANATO, JOGOS, DANÇAS, MÍMICAS;</a:t>
            </a:r>
          </a:p>
          <a:p>
            <a:pPr algn="just">
              <a:lnSpc>
                <a:spcPct val="150000"/>
              </a:lnSpc>
            </a:pPr>
            <a:r>
              <a:rPr lang="pt-BR" sz="1150" dirty="0" smtClean="0">
                <a:latin typeface="Comic Sans MS" panose="030F0702030302020204" pitchFamily="66" charset="0"/>
              </a:rPr>
              <a:t>*FAÇAM JUNTOS RECEITAS DE DOCES OU SALGADOS;</a:t>
            </a:r>
          </a:p>
          <a:p>
            <a:pPr algn="just">
              <a:lnSpc>
                <a:spcPct val="150000"/>
              </a:lnSpc>
            </a:pPr>
            <a:r>
              <a:rPr lang="pt-BR" sz="1150" dirty="0" smtClean="0">
                <a:latin typeface="Comic Sans MS" panose="030F0702030302020204" pitchFamily="66" charset="0"/>
              </a:rPr>
              <a:t>                 *APROVEITEM ESTE TEMPO PARA OUVIR, OBSERVAR, CONHECER E </a:t>
            </a:r>
          </a:p>
          <a:p>
            <a:pPr algn="just">
              <a:lnSpc>
                <a:spcPct val="150000"/>
              </a:lnSpc>
            </a:pPr>
            <a:r>
              <a:rPr lang="pt-BR" sz="1150" dirty="0" smtClean="0">
                <a:latin typeface="Comic Sans MS" panose="030F0702030302020204" pitchFamily="66" charset="0"/>
              </a:rPr>
              <a:t>             BRINCAR, BRINCAR MUITO, DANDO E RECEBENDO AMOR,         	FORTALECENDO AINDA MAIS O VÍNCULO FAMILIAR.</a:t>
            </a:r>
          </a:p>
          <a:p>
            <a:pPr algn="just">
              <a:lnSpc>
                <a:spcPct val="150000"/>
              </a:lnSpc>
            </a:pPr>
            <a:r>
              <a:rPr lang="pt-BR" sz="1150" dirty="0">
                <a:latin typeface="Comic Sans MS" panose="030F0702030302020204" pitchFamily="66" charset="0"/>
              </a:rPr>
              <a:t> </a:t>
            </a:r>
            <a:r>
              <a:rPr lang="pt-BR" sz="1150" dirty="0" smtClean="0">
                <a:latin typeface="Comic Sans MS" panose="030F0702030302020204" pitchFamily="66" charset="0"/>
              </a:rPr>
              <a:t>                        LEMBREM-SE, ESTE É UM MOMENTO DE APRENDIZADO PARA</a:t>
            </a:r>
          </a:p>
          <a:p>
            <a:pPr algn="just">
              <a:lnSpc>
                <a:spcPct val="150000"/>
              </a:lnSpc>
            </a:pPr>
            <a:r>
              <a:rPr lang="pt-BR" sz="1150" dirty="0" smtClean="0">
                <a:latin typeface="Comic Sans MS" panose="030F0702030302020204" pitchFamily="66" charset="0"/>
              </a:rPr>
              <a:t>                             TODOS. ESTAMOS ANSIOSOS PARA VOLTAR À ESCOLA E NOS</a:t>
            </a:r>
          </a:p>
          <a:p>
            <a:pPr algn="just">
              <a:lnSpc>
                <a:spcPct val="150000"/>
              </a:lnSpc>
            </a:pPr>
            <a:r>
              <a:rPr lang="pt-BR" sz="1150" dirty="0" smtClean="0">
                <a:latin typeface="Comic Sans MS" panose="030F0702030302020204" pitchFamily="66" charset="0"/>
              </a:rPr>
              <a:t>                              REENCONTRAR, E QUANDO ISSO ACONTECER QUEREMOS </a:t>
            </a:r>
          </a:p>
          <a:p>
            <a:pPr algn="just">
              <a:lnSpc>
                <a:spcPct val="150000"/>
              </a:lnSpc>
            </a:pPr>
            <a:r>
              <a:rPr lang="pt-BR" sz="1150" dirty="0" smtClean="0">
                <a:latin typeface="Comic Sans MS" panose="030F0702030302020204" pitchFamily="66" charset="0"/>
              </a:rPr>
              <a:t>                                                 MUITAS </a:t>
            </a:r>
            <a:r>
              <a:rPr lang="pt-BR" sz="1150" dirty="0">
                <a:latin typeface="Comic Sans MS" panose="030F0702030302020204" pitchFamily="66" charset="0"/>
              </a:rPr>
              <a:t>HISTÓRIAS BONITAS </a:t>
            </a:r>
            <a:r>
              <a:rPr lang="pt-BR" sz="1150" dirty="0" smtClean="0">
                <a:latin typeface="Comic Sans MS" panose="030F0702030302020204" pitchFamily="66" charset="0"/>
              </a:rPr>
              <a:t>PARA CONTAR.                                                                </a:t>
            </a:r>
            <a:r>
              <a:rPr lang="pt-BR" sz="1200" dirty="0" smtClean="0">
                <a:latin typeface="Comic Sans MS" panose="030F0702030302020204" pitchFamily="66" charset="0"/>
              </a:rPr>
              <a:t>        </a:t>
            </a:r>
            <a:endParaRPr lang="pt-BR" sz="12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115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1150" dirty="0" smtClean="0">
                <a:latin typeface="Comic Sans MS" panose="030F0702030302020204" pitchFamily="66" charset="0"/>
              </a:rPr>
              <a:t>   </a:t>
            </a:r>
          </a:p>
          <a:p>
            <a:pPr algn="just">
              <a:lnSpc>
                <a:spcPct val="150000"/>
              </a:lnSpc>
            </a:pPr>
            <a:r>
              <a:rPr lang="pt-BR" sz="1150" dirty="0" smtClean="0">
                <a:latin typeface="Comic Sans MS" panose="030F0702030302020204" pitchFamily="66" charset="0"/>
              </a:rPr>
              <a:t>                              </a:t>
            </a:r>
            <a:endParaRPr lang="pt-BR" sz="12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0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0648" y="475963"/>
            <a:ext cx="6242415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latin typeface="Comic Sans MS" panose="030F0702030302020204" pitchFamily="66" charset="0"/>
              </a:rPr>
              <a:t>VOCÊ É O QUE VOCÊ </a:t>
            </a:r>
            <a:r>
              <a:rPr lang="pt-BR" b="1" dirty="0" smtClean="0">
                <a:latin typeface="Comic Sans MS" panose="030F0702030302020204" pitchFamily="66" charset="0"/>
              </a:rPr>
              <a:t>COME</a:t>
            </a:r>
            <a:endParaRPr lang="pt-BR" b="1" dirty="0">
              <a:latin typeface="Comic Sans MS" panose="030F0702030302020204" pitchFamily="66" charset="0"/>
            </a:endParaRPr>
          </a:p>
          <a:p>
            <a:pPr algn="just"/>
            <a:endParaRPr lang="pt-BR" sz="10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500" b="1" dirty="0" smtClean="0">
                <a:latin typeface="Comic Sans MS" panose="030F0702030302020204" pitchFamily="66" charset="0"/>
              </a:rPr>
              <a:t>10- </a:t>
            </a:r>
            <a:r>
              <a:rPr lang="pt-BR" sz="1500" dirty="0" smtClean="0">
                <a:latin typeface="Comic Sans MS" panose="030F0702030302020204" pitchFamily="66" charset="0"/>
              </a:rPr>
              <a:t>RECORTE E COLE DENTRO DO CORPINHO OS ALIMENTOS </a:t>
            </a:r>
          </a:p>
          <a:p>
            <a:pPr algn="just"/>
            <a:r>
              <a:rPr lang="pt-BR" sz="1500" dirty="0" smtClean="0">
                <a:latin typeface="Comic Sans MS" panose="030F0702030302020204" pitchFamily="66" charset="0"/>
              </a:rPr>
              <a:t>QUE PRECISA CONSUMIR PARA CRESCER FORTE E SAUDÁVEL</a:t>
            </a:r>
            <a:r>
              <a:rPr lang="pt-BR" sz="1500" b="1" dirty="0" smtClean="0">
                <a:latin typeface="Comic Sans MS" panose="030F0702030302020204" pitchFamily="66" charset="0"/>
              </a:rPr>
              <a:t>: </a:t>
            </a:r>
          </a:p>
          <a:p>
            <a:pPr algn="ctr"/>
            <a:r>
              <a:rPr lang="pt-BR" sz="1500" dirty="0" smtClean="0">
                <a:latin typeface="Comic Sans MS" panose="030F0702030302020204" pitchFamily="66" charset="0"/>
              </a:rPr>
              <a:t>(IMAGENS EM ANEXO</a:t>
            </a:r>
            <a:r>
              <a:rPr lang="pt-BR" sz="1500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1891484"/>
            <a:ext cx="5098092" cy="707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210921" y="395536"/>
            <a:ext cx="6386431" cy="1296144"/>
          </a:xfrm>
          <a:prstGeom prst="roundRect">
            <a:avLst/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98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9" y="395536"/>
            <a:ext cx="6275384" cy="82809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78187" y="741700"/>
            <a:ext cx="5112568" cy="842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u="sng" dirty="0" smtClean="0">
                <a:latin typeface="Comic Sans MS" panose="030F0702030302020204" pitchFamily="66" charset="0"/>
              </a:rPr>
              <a:t>BOLINHOS DE CHUVA</a:t>
            </a:r>
          </a:p>
          <a:p>
            <a:pPr algn="ctr"/>
            <a:endParaRPr lang="pt-BR" sz="1000" b="1" u="sng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dirty="0" smtClean="0">
                <a:latin typeface="Comic Sans MS" panose="030F0702030302020204" pitchFamily="66" charset="0"/>
              </a:rPr>
              <a:t>2 XÍCARAS DE FARINHA DE TRIGO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dirty="0" smtClean="0">
                <a:latin typeface="Comic Sans MS" panose="030F0702030302020204" pitchFamily="66" charset="0"/>
              </a:rPr>
              <a:t>½ XÍCARA DE LEITE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dirty="0" smtClean="0">
                <a:latin typeface="Comic Sans MS" panose="030F0702030302020204" pitchFamily="66" charset="0"/>
              </a:rPr>
              <a:t>2 OVOS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dirty="0" smtClean="0">
                <a:latin typeface="Comic Sans MS" panose="030F0702030302020204" pitchFamily="66" charset="0"/>
              </a:rPr>
              <a:t>4 COLHERES DE AÇÚCAR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dirty="0" smtClean="0">
                <a:latin typeface="Comic Sans MS" panose="030F0702030302020204" pitchFamily="66" charset="0"/>
              </a:rPr>
              <a:t>1 COLHER DE SOPA DE FERMENTO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dirty="0" smtClean="0">
                <a:latin typeface="Comic Sans MS" panose="030F0702030302020204" pitchFamily="66" charset="0"/>
              </a:rPr>
              <a:t>CANELA EM PÓ</a:t>
            </a:r>
          </a:p>
          <a:p>
            <a:pPr algn="ctr">
              <a:lnSpc>
                <a:spcPct val="150000"/>
              </a:lnSpc>
            </a:pPr>
            <a:r>
              <a:rPr lang="pt-BR" sz="1300" b="1" dirty="0" smtClean="0">
                <a:latin typeface="Comic Sans MS" panose="030F0702030302020204" pitchFamily="66" charset="0"/>
              </a:rPr>
              <a:t>COMO FAZER: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dirty="0" smtClean="0">
                <a:latin typeface="Comic Sans MS" panose="030F0702030302020204" pitchFamily="66" charset="0"/>
              </a:rPr>
              <a:t>BATA O AÇÚCAR COM OS OVOS E JUNTE OS DEMAIS INGREDIENTES, MISTURANDO BEM;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dirty="0" smtClean="0">
                <a:latin typeface="Comic Sans MS" panose="030F0702030302020204" pitchFamily="66" charset="0"/>
              </a:rPr>
              <a:t>EM UMA PANELA ESQUENTE O ÓLEO E FRITE OS BOLINHOS;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dirty="0" smtClean="0">
                <a:latin typeface="Comic Sans MS" panose="030F0702030302020204" pitchFamily="66" charset="0"/>
              </a:rPr>
              <a:t>DEPOIS DE FRITOS PASSAR NO AÇÚCAR COM CANELA.                                     </a:t>
            </a:r>
            <a:endParaRPr lang="pt-BR" sz="1300" u="sng" dirty="0" smtClean="0">
              <a:latin typeface="Comic Sans MS" panose="030F0702030302020204" pitchFamily="66" charset="0"/>
            </a:endParaRPr>
          </a:p>
          <a:p>
            <a:pPr algn="ctr"/>
            <a:endParaRPr lang="pt-BR" sz="13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1300" b="1" u="sng" dirty="0" smtClean="0">
                <a:latin typeface="Comic Sans MS" panose="030F0702030302020204" pitchFamily="66" charset="0"/>
              </a:rPr>
              <a:t>11- ATIVIDADE:</a:t>
            </a:r>
          </a:p>
          <a:p>
            <a:pPr algn="ctr"/>
            <a:endParaRPr lang="pt-BR" sz="80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1300" dirty="0" smtClean="0">
                <a:latin typeface="Comic Sans MS" panose="030F0702030302020204" pitchFamily="66" charset="0"/>
              </a:rPr>
              <a:t>VAMOS COLOCAR A MÃO NA MASSA!</a:t>
            </a:r>
          </a:p>
          <a:p>
            <a:pPr>
              <a:lnSpc>
                <a:spcPct val="150000"/>
              </a:lnSpc>
            </a:pPr>
            <a:r>
              <a:rPr lang="pt-BR" sz="1300" dirty="0" smtClean="0">
                <a:latin typeface="Comic Sans MS" panose="030F0702030302020204" pitchFamily="66" charset="0"/>
              </a:rPr>
              <a:t>PEÇA AJUDA PARA UM ADULTO E JUNTOS FAÇAM</a:t>
            </a:r>
          </a:p>
          <a:p>
            <a:pPr>
              <a:lnSpc>
                <a:spcPct val="150000"/>
              </a:lnSpc>
            </a:pPr>
            <a:r>
              <a:rPr lang="pt-BR" sz="1300" dirty="0" smtClean="0">
                <a:latin typeface="Comic Sans MS" panose="030F0702030302020204" pitchFamily="66" charset="0"/>
              </a:rPr>
              <a:t> A RECEITA DE BOLINHOS DE CHUVA. DEPOIS </a:t>
            </a:r>
          </a:p>
          <a:p>
            <a:pPr>
              <a:lnSpc>
                <a:spcPct val="150000"/>
              </a:lnSpc>
            </a:pPr>
            <a:r>
              <a:rPr lang="pt-BR" sz="1300" dirty="0">
                <a:latin typeface="Comic Sans MS" panose="030F0702030302020204" pitchFamily="66" charset="0"/>
              </a:rPr>
              <a:t> </a:t>
            </a:r>
            <a:r>
              <a:rPr lang="pt-BR" sz="1300" dirty="0" smtClean="0">
                <a:latin typeface="Comic Sans MS" panose="030F0702030302020204" pitchFamily="66" charset="0"/>
              </a:rPr>
              <a:t>      DE PRONTO FAÇAM UM LANCHE GOSTOSO </a:t>
            </a:r>
          </a:p>
          <a:p>
            <a:pPr>
              <a:lnSpc>
                <a:spcPct val="150000"/>
              </a:lnSpc>
            </a:pPr>
            <a:r>
              <a:rPr lang="pt-BR" sz="1300" dirty="0">
                <a:latin typeface="Comic Sans MS" panose="030F0702030302020204" pitchFamily="66" charset="0"/>
              </a:rPr>
              <a:t> </a:t>
            </a:r>
            <a:r>
              <a:rPr lang="pt-BR" sz="1300" dirty="0" smtClean="0">
                <a:latin typeface="Comic Sans MS" panose="030F0702030302020204" pitchFamily="66" charset="0"/>
              </a:rPr>
              <a:t>                COM A FAMÍLIA!</a:t>
            </a:r>
          </a:p>
          <a:p>
            <a:pPr>
              <a:lnSpc>
                <a:spcPct val="150000"/>
              </a:lnSpc>
            </a:pPr>
            <a:endParaRPr lang="pt-BR" sz="8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200" b="1" dirty="0" smtClean="0">
                <a:latin typeface="Comic Sans MS" panose="030F0702030302020204" pitchFamily="66" charset="0"/>
              </a:rPr>
              <a:t>                   </a:t>
            </a:r>
            <a:r>
              <a:rPr lang="pt-BR" sz="1150" b="1" u="sng" dirty="0" smtClean="0">
                <a:latin typeface="Comic Sans MS" panose="030F0702030302020204" pitchFamily="66" charset="0"/>
              </a:rPr>
              <a:t>ATENÇÃO:</a:t>
            </a:r>
            <a:r>
              <a:rPr lang="pt-BR" sz="1150" b="1" dirty="0" smtClean="0">
                <a:latin typeface="Comic Sans MS" panose="030F0702030302020204" pitchFamily="66" charset="0"/>
              </a:rPr>
              <a:t> A ATIVIDADE DEVE SER </a:t>
            </a:r>
          </a:p>
          <a:p>
            <a:pPr>
              <a:lnSpc>
                <a:spcPct val="150000"/>
              </a:lnSpc>
            </a:pPr>
            <a:r>
              <a:rPr lang="pt-BR" sz="1150" b="1" dirty="0" smtClean="0">
                <a:latin typeface="Comic Sans MS" panose="030F0702030302020204" pitchFamily="66" charset="0"/>
              </a:rPr>
              <a:t>                        REGISTRADA COM FOTOS, E </a:t>
            </a:r>
          </a:p>
          <a:p>
            <a:pPr>
              <a:lnSpc>
                <a:spcPct val="150000"/>
              </a:lnSpc>
            </a:pPr>
            <a:r>
              <a:rPr lang="pt-BR" sz="1150" b="1" dirty="0">
                <a:latin typeface="Comic Sans MS" panose="030F0702030302020204" pitchFamily="66" charset="0"/>
              </a:rPr>
              <a:t> </a:t>
            </a:r>
            <a:r>
              <a:rPr lang="pt-BR" sz="1150" b="1" dirty="0" smtClean="0">
                <a:latin typeface="Comic Sans MS" panose="030F0702030302020204" pitchFamily="66" charset="0"/>
              </a:rPr>
              <a:t>                     ENVIADAS NO GRUPO DE WHATS </a:t>
            </a:r>
          </a:p>
          <a:p>
            <a:pPr>
              <a:lnSpc>
                <a:spcPct val="150000"/>
              </a:lnSpc>
            </a:pPr>
            <a:r>
              <a:rPr lang="pt-BR" sz="1150" b="1" dirty="0">
                <a:latin typeface="Comic Sans MS" panose="030F0702030302020204" pitchFamily="66" charset="0"/>
              </a:rPr>
              <a:t>	</a:t>
            </a:r>
            <a:r>
              <a:rPr lang="pt-BR" sz="1150" b="1" dirty="0" smtClean="0">
                <a:latin typeface="Comic Sans MS" panose="030F0702030302020204" pitchFamily="66" charset="0"/>
              </a:rPr>
              <a:t>	DA TURMA.</a:t>
            </a:r>
          </a:p>
          <a:p>
            <a:pPr>
              <a:lnSpc>
                <a:spcPct val="150000"/>
              </a:lnSpc>
            </a:pPr>
            <a:endParaRPr lang="pt-BR" sz="115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t-BR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4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0608" y="430376"/>
            <a:ext cx="626469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b="1" dirty="0" smtClean="0">
                <a:latin typeface="Comic Sans MS" panose="030F0702030302020204" pitchFamily="66" charset="0"/>
              </a:rPr>
              <a:t>12- </a:t>
            </a:r>
            <a:r>
              <a:rPr lang="pt-BR" sz="1700" dirty="0" smtClean="0">
                <a:latin typeface="Comic Sans MS" panose="030F0702030302020204" pitchFamily="66" charset="0"/>
              </a:rPr>
              <a:t>DEPOIS DE REALIZAR A RECEITA, REGISTRE AQUI ATRAVÉS DE DESENHOS COMO FOI  SUA EXPERIÊNCIA NA COZINHA, O DESENVOLVIMENTO DA RECEITA, COMO FICARAM OS BOLINHOS DE CHUVA E SE VOCÊ GOSTOU DELES:</a:t>
            </a:r>
            <a:endParaRPr lang="pt-BR" sz="1700" dirty="0">
              <a:latin typeface="Comic Sans MS" panose="030F0702030302020204" pitchFamily="66" charset="0"/>
            </a:endParaRPr>
          </a:p>
        </p:txBody>
      </p:sp>
      <p:sp>
        <p:nvSpPr>
          <p:cNvPr id="5" name="Retângulo Arredondado 5"/>
          <p:cNvSpPr/>
          <p:nvPr/>
        </p:nvSpPr>
        <p:spPr>
          <a:xfrm>
            <a:off x="300608" y="1979712"/>
            <a:ext cx="6287008" cy="68407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4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9126" y="325463"/>
            <a:ext cx="6348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Comic Sans MS" panose="030F0702030302020204" pitchFamily="66" charset="0"/>
              </a:rPr>
              <a:t>13- </a:t>
            </a:r>
            <a:r>
              <a:rPr lang="pt-BR" sz="1400" dirty="0" smtClean="0">
                <a:latin typeface="Comic Sans MS" panose="030F0702030302020204" pitchFamily="66" charset="0"/>
              </a:rPr>
              <a:t>DESENHE NOS CÍRCULOS ABAIXO A QUANTIDADE QUE SE PEDE: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620688" y="899592"/>
            <a:ext cx="1800200" cy="16083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21909" y="2483768"/>
            <a:ext cx="9669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>
                <a:latin typeface="Comic Sans MS" panose="030F0702030302020204" pitchFamily="66" charset="0"/>
              </a:rPr>
              <a:t>6 MAÇÃS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92746" y="2483768"/>
            <a:ext cx="128432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>
                <a:latin typeface="Comic Sans MS" panose="030F0702030302020204" pitchFamily="66" charset="0"/>
              </a:rPr>
              <a:t>7 LARANJAS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91337" y="2483768"/>
            <a:ext cx="13019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>
                <a:latin typeface="Comic Sans MS" panose="030F0702030302020204" pitchFamily="66" charset="0"/>
              </a:rPr>
              <a:t>4 CENOURAS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95017" y="4495636"/>
            <a:ext cx="12378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latin typeface="Comic Sans MS" panose="030F0702030302020204" pitchFamily="66" charset="0"/>
              </a:rPr>
              <a:t>2</a:t>
            </a:r>
            <a:r>
              <a:rPr lang="pt-BR" sz="1300" b="1" dirty="0" smtClean="0">
                <a:latin typeface="Comic Sans MS" panose="030F0702030302020204" pitchFamily="66" charset="0"/>
              </a:rPr>
              <a:t> BRÓCOLIS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860072" y="4495636"/>
            <a:ext cx="121700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latin typeface="Comic Sans MS" panose="030F0702030302020204" pitchFamily="66" charset="0"/>
              </a:rPr>
              <a:t>5</a:t>
            </a:r>
            <a:r>
              <a:rPr lang="pt-BR" sz="1300" b="1" dirty="0" smtClean="0">
                <a:latin typeface="Comic Sans MS" panose="030F0702030302020204" pitchFamily="66" charset="0"/>
              </a:rPr>
              <a:t> BANANAS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797152" y="4499992"/>
            <a:ext cx="12586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latin typeface="Comic Sans MS" panose="030F0702030302020204" pitchFamily="66" charset="0"/>
              </a:rPr>
              <a:t>3</a:t>
            </a:r>
            <a:r>
              <a:rPr lang="pt-BR" sz="1300" b="1" dirty="0" smtClean="0">
                <a:latin typeface="Comic Sans MS" panose="030F0702030302020204" pitchFamily="66" charset="0"/>
              </a:rPr>
              <a:t> ABACAXIS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1133" y="5274077"/>
            <a:ext cx="6348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latin typeface="Comic Sans MS" panose="030F0702030302020204" pitchFamily="66" charset="0"/>
              </a:rPr>
              <a:t>14- </a:t>
            </a:r>
            <a:r>
              <a:rPr lang="pt-BR" sz="1400" dirty="0" smtClean="0">
                <a:latin typeface="Comic Sans MS" panose="030F0702030302020204" pitchFamily="66" charset="0"/>
              </a:rPr>
              <a:t>A MELÂNCIA É UMA FRUTA MUITO SAUDÁVEL, RICA EM NUTRIENTES QUE NOS MANTÉM HIDRATADOS E COM ENERGIA, ALÉM DISSO, É MUITO SABOROSA! VAMOS DEIXÁ-LA BONITA COLANDO NELA PEDACINHOS DE EVA: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49125" y="5148064"/>
            <a:ext cx="6492243" cy="1224136"/>
          </a:xfrm>
          <a:prstGeom prst="roundRect">
            <a:avLst/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620688" y="2843808"/>
            <a:ext cx="1800200" cy="16083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2564904" y="2843808"/>
            <a:ext cx="1800200" cy="16083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4551639" y="2843808"/>
            <a:ext cx="1800200" cy="16083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2564904" y="899592"/>
            <a:ext cx="1800200" cy="16083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4509120" y="899592"/>
            <a:ext cx="1800200" cy="16083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GALVAO\Desktop\Image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660232"/>
            <a:ext cx="5508625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03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GALVAO\Desktop\templodoEspiritoSantojog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731475"/>
            <a:ext cx="6624736" cy="83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30482" y="131311"/>
            <a:ext cx="4649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500" dirty="0" smtClean="0">
                <a:latin typeface="Comic Sans MS" panose="030F0702030302020204" pitchFamily="66" charset="0"/>
              </a:rPr>
              <a:t>15- TRILHA DA ALIMENTAÇÃO SAUDÁVEL</a:t>
            </a:r>
          </a:p>
          <a:p>
            <a:pPr algn="ctr"/>
            <a:r>
              <a:rPr lang="pt-BR" sz="1500" dirty="0" smtClean="0">
                <a:latin typeface="Comic Sans MS" panose="030F0702030302020204" pitchFamily="66" charset="0"/>
              </a:rPr>
              <a:t> </a:t>
            </a:r>
            <a:r>
              <a:rPr lang="pt-BR" sz="1200" dirty="0" smtClean="0">
                <a:latin typeface="Comic Sans MS" panose="030F0702030302020204" pitchFamily="66" charset="0"/>
              </a:rPr>
              <a:t>(DADO PARA O JOGO E EXPLICAÇÃO NOS ANEXOS)</a:t>
            </a:r>
          </a:p>
          <a:p>
            <a:pPr algn="ctr"/>
            <a:endParaRPr lang="pt-BR" sz="12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pt-BR" sz="1200" dirty="0" smtClean="0">
              <a:latin typeface="Comic Sans MS" panose="030F0702030302020204" pitchFamily="66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931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LVAO\Desktop\786e7f10-00ea-4abe-bf93-97751d5f97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24" y="2195736"/>
            <a:ext cx="302664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262610" y="1651610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omic Sans MS" panose="030F0702030302020204" pitchFamily="66" charset="0"/>
              </a:rPr>
              <a:t>ATIVIDADE Nº 7</a:t>
            </a:r>
            <a:endParaRPr lang="pt-BR" sz="2000" b="1" dirty="0">
              <a:latin typeface="Comic Sans MS" panose="030F0702030302020204" pitchFamily="66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552286" y="467544"/>
            <a:ext cx="1740810" cy="720080"/>
            <a:chOff x="2552286" y="467544"/>
            <a:chExt cx="1740810" cy="720080"/>
          </a:xfrm>
        </p:grpSpPr>
        <p:sp>
          <p:nvSpPr>
            <p:cNvPr id="5" name="CaixaDeTexto 4"/>
            <p:cNvSpPr txBox="1"/>
            <p:nvPr/>
          </p:nvSpPr>
          <p:spPr>
            <a:xfrm>
              <a:off x="2636912" y="608528"/>
              <a:ext cx="159210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500" b="1" dirty="0" smtClean="0">
                  <a:latin typeface="Comic Sans MS" panose="030F0702030302020204" pitchFamily="66" charset="0"/>
                </a:rPr>
                <a:t>ANEXOS</a:t>
              </a:r>
              <a:endParaRPr lang="pt-BR" sz="25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Retângulo de cantos arredondados 6"/>
            <p:cNvSpPr/>
            <p:nvPr/>
          </p:nvSpPr>
          <p:spPr>
            <a:xfrm>
              <a:off x="2552286" y="467544"/>
              <a:ext cx="1740810" cy="720080"/>
            </a:xfrm>
            <a:prstGeom prst="roundRect">
              <a:avLst/>
            </a:prstGeom>
            <a:noFill/>
            <a:ln w="571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Picture 3" descr="C:\Users\GALVAO\Downloads\Imagem1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9" y="5220072"/>
            <a:ext cx="6091175" cy="35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4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885824" y="432411"/>
            <a:ext cx="5423495" cy="8460069"/>
            <a:chOff x="885824" y="432411"/>
            <a:chExt cx="5423495" cy="8460069"/>
          </a:xfrm>
        </p:grpSpPr>
        <p:sp>
          <p:nvSpPr>
            <p:cNvPr id="4" name="CaixaDeTexto 3"/>
            <p:cNvSpPr txBox="1"/>
            <p:nvPr/>
          </p:nvSpPr>
          <p:spPr>
            <a:xfrm>
              <a:off x="2564904" y="432411"/>
              <a:ext cx="2143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latin typeface="Comic Sans MS" panose="030F0702030302020204" pitchFamily="66" charset="0"/>
                </a:rPr>
                <a:t>ATIVIDADE 10</a:t>
              </a:r>
              <a:endParaRPr lang="pt-BR" sz="20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123" name="Picture 3" descr="C:\Users\GALVAO\Desktop\b1a89910-f538-45e8-b6b1-1b2e616f7c91 - Cópi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24" y="950208"/>
              <a:ext cx="5423495" cy="794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Users\GALVAO\Desktop\pg21_prat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571" y="3635896"/>
              <a:ext cx="882176" cy="817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C:\Users\GALVAO\Desktop\imag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728" y="1907704"/>
              <a:ext cx="864096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487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76872" y="355466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omic Sans MS" panose="030F0702030302020204" pitchFamily="66" charset="0"/>
              </a:rPr>
              <a:t>ATIVIDADE 15</a:t>
            </a:r>
            <a:endParaRPr lang="pt-BR" sz="2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GALVAO\Desktop\molde-dado-de-pap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2123728"/>
            <a:ext cx="528058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76672" y="964049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Tx/>
              <a:buChar char="-"/>
            </a:pP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ESCOLHA 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DOIS OBJETOS </a:t>
            </a: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QUE REPRESENTAM OS JOGADORES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</a:p>
          <a:p>
            <a:pPr marL="171450" lvl="0" indent="-171450">
              <a:buFontTx/>
              <a:buChar char="-"/>
            </a:pP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RECORTE 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E MONTE O DADO. </a:t>
            </a:r>
            <a:endParaRPr lang="pt-BR" sz="1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71450" lvl="0" indent="-171450">
              <a:buFontTx/>
              <a:buChar char="-"/>
            </a:pP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SORTEIE  QUEM COMEÇA 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A JOGAR.</a:t>
            </a:r>
          </a:p>
          <a:p>
            <a:pPr lvl="0"/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- VENCE O JOGO QUEM CHEGAR PRIMEIRO À CASA DO BOMBOM.</a:t>
            </a:r>
          </a:p>
          <a:p>
            <a:pPr lvl="0"/>
            <a:endParaRPr lang="pt-BR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63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6858000" cy="267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ATIVIDADES DE INGLÊS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TEACHER: RENARA LOUREIRO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pt-B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:___________________________________________________ </a:t>
            </a:r>
            <a:endParaRPr lang="pt-BR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EXPLICAÇÃO ACESSE O LINK</a:t>
            </a:r>
            <a:r>
              <a:rPr lang="pt-B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::</a:t>
            </a:r>
            <a:r>
              <a:rPr lang="pt-BR" sz="1400" dirty="0" smtClean="0">
                <a:hlinkClick r:id="rId2"/>
              </a:rPr>
              <a:t>https</a:t>
            </a:r>
            <a:r>
              <a:rPr lang="pt-BR" sz="1400" dirty="0">
                <a:hlinkClick r:id="rId2"/>
              </a:rPr>
              <a:t>://www.youtube.com/watch?v=aT2W-J0Ps2M</a:t>
            </a:r>
            <a:endParaRPr lang="pt-BR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HELLO! 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HOJE VAMOS TRABALHAR O CONTEÚDO </a:t>
            </a:r>
            <a:r>
              <a:rPr lang="pt-B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FAMILY. 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LEMBRAM DELE? PARA FICAR MAIS FÁCIL E DIVERTIDO TROUXE PARA VOCÊS A </a:t>
            </a:r>
            <a:r>
              <a:rPr lang="pt-B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pt-B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BABY SHARK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VAMOS COLORIR, E QUEM PUDER OUÇA A MÚSICA PELO YOUTUBE.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8" y="2551514"/>
            <a:ext cx="6137910" cy="306965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 rot="10800000" flipV="1">
            <a:off x="126275" y="5680867"/>
            <a:ext cx="6497955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GRANDPA: AVÔ        GRANDMA: AVÓ         MAMMY: MÃE        DADDY: PAI        BABY: BEBÊ 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AGORA 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VOCÊ CONHECEU A </a:t>
            </a:r>
            <a:r>
              <a:rPr lang="pt-B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 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BABY SHARK, NO ESPAÇO ABAIXO DESENHE A SUA </a:t>
            </a:r>
            <a:r>
              <a:rPr lang="pt-B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13734" y="655554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Caixa de texto 3"/>
          <p:cNvSpPr txBox="1">
            <a:spLocks noChangeArrowheads="1"/>
          </p:cNvSpPr>
          <p:nvPr/>
        </p:nvSpPr>
        <p:spPr bwMode="auto">
          <a:xfrm>
            <a:off x="2204864" y="6838118"/>
            <a:ext cx="2058988" cy="349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FAMILY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5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68660" y="395536"/>
            <a:ext cx="6156684" cy="7753836"/>
            <a:chOff x="368660" y="395536"/>
            <a:chExt cx="6156684" cy="7753836"/>
          </a:xfrm>
        </p:grpSpPr>
        <p:sp>
          <p:nvSpPr>
            <p:cNvPr id="4" name="Retângulo 3"/>
            <p:cNvSpPr/>
            <p:nvPr/>
          </p:nvSpPr>
          <p:spPr>
            <a:xfrm>
              <a:off x="404664" y="395536"/>
              <a:ext cx="6120680" cy="357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Aft>
                  <a:spcPts val="800"/>
                </a:spcAft>
              </a:pPr>
              <a:r>
                <a:rPr lang="pt-BR" sz="1400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Centro Municipal de Educação Infantil</a:t>
              </a:r>
              <a:endParaRPr lang="pt-BR" sz="1400" dirty="0">
                <a:solidFill>
                  <a:prstClr val="black"/>
                </a:solidFill>
                <a:ea typeface="Calibri"/>
                <a:cs typeface="Calibri"/>
              </a:endParaRPr>
            </a:p>
            <a:p>
              <a:pPr lvl="0" algn="just">
                <a:spcAft>
                  <a:spcPts val="800"/>
                </a:spcAft>
              </a:pPr>
              <a:r>
                <a:rPr lang="pt-BR" sz="1400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Galvão – SC</a:t>
              </a:r>
              <a:endParaRPr lang="pt-BR" sz="1400" dirty="0">
                <a:solidFill>
                  <a:prstClr val="black"/>
                </a:solidFill>
                <a:ea typeface="Calibri"/>
                <a:cs typeface="Calibri"/>
              </a:endParaRPr>
            </a:p>
            <a:p>
              <a:pPr lvl="0" algn="just">
                <a:spcAft>
                  <a:spcPts val="800"/>
                </a:spcAft>
              </a:pPr>
              <a:r>
                <a:rPr lang="pt-BR" sz="1400" b="1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Professoras</a:t>
              </a:r>
              <a:r>
                <a:rPr lang="pt-BR" sz="1400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: Caroline </a:t>
              </a:r>
              <a:r>
                <a:rPr lang="pt-BR" sz="1400" dirty="0" err="1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Fatini</a:t>
              </a:r>
              <a:r>
                <a:rPr lang="pt-BR" sz="1400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 </a:t>
              </a:r>
              <a:r>
                <a:rPr lang="pt-BR" sz="1400" dirty="0" err="1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Bez</a:t>
              </a:r>
              <a:r>
                <a:rPr lang="pt-BR" sz="1400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 </a:t>
              </a:r>
              <a:r>
                <a:rPr lang="pt-BR" sz="1400" dirty="0" err="1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Batti</a:t>
              </a:r>
              <a:endParaRPr lang="pt-BR" sz="1400" dirty="0">
                <a:solidFill>
                  <a:prstClr val="black"/>
                </a:solidFill>
                <a:ea typeface="Calibri"/>
                <a:cs typeface="Calibri"/>
              </a:endParaRPr>
            </a:p>
            <a:p>
              <a:pPr lvl="0" indent="449580" algn="just">
                <a:spcAft>
                  <a:spcPts val="800"/>
                </a:spcAft>
              </a:pPr>
              <a:r>
                <a:rPr lang="pt-BR" sz="1400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             </a:t>
              </a:r>
              <a:r>
                <a:rPr lang="pt-BR" sz="1400" dirty="0" err="1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Lorimar</a:t>
              </a:r>
              <a:r>
                <a:rPr lang="pt-BR" sz="1400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 Zonta</a:t>
              </a:r>
              <a:endParaRPr lang="pt-BR" sz="1400" dirty="0">
                <a:solidFill>
                  <a:prstClr val="black"/>
                </a:solidFill>
                <a:ea typeface="Calibri"/>
                <a:cs typeface="Calibri"/>
              </a:endParaRPr>
            </a:p>
            <a:p>
              <a:pPr lvl="0" indent="449580" algn="just">
                <a:spcAft>
                  <a:spcPts val="800"/>
                </a:spcAft>
              </a:pPr>
              <a:r>
                <a:rPr lang="pt-BR" sz="1400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	    </a:t>
              </a:r>
              <a:r>
                <a:rPr lang="pt-BR" sz="1400" dirty="0" err="1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Marcelli</a:t>
              </a:r>
              <a:r>
                <a:rPr lang="pt-BR" sz="1400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 </a:t>
              </a:r>
              <a:r>
                <a:rPr lang="pt-BR" sz="1400" dirty="0" err="1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Possan</a:t>
              </a:r>
              <a:r>
                <a:rPr lang="pt-BR" sz="1400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 de Freitas</a:t>
              </a:r>
              <a:endParaRPr lang="pt-BR" sz="1400" dirty="0">
                <a:solidFill>
                  <a:prstClr val="black"/>
                </a:solidFill>
                <a:ea typeface="Calibri"/>
                <a:cs typeface="Calibri"/>
              </a:endParaRPr>
            </a:p>
            <a:p>
              <a:pPr lvl="0" algn="just">
                <a:spcAft>
                  <a:spcPts val="800"/>
                </a:spcAft>
              </a:pPr>
              <a:r>
                <a:rPr lang="pt-BR" sz="1400" b="1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Turmas</a:t>
              </a:r>
              <a:r>
                <a:rPr lang="pt-BR" sz="1400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: </a:t>
              </a:r>
              <a:r>
                <a:rPr lang="pt-BR" sz="1400" dirty="0" err="1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Pré</a:t>
              </a:r>
              <a:r>
                <a:rPr lang="pt-BR" sz="1400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 II </a:t>
              </a:r>
              <a:r>
                <a:rPr lang="pt-BR" sz="1400" dirty="0" smtClean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Mat</a:t>
              </a:r>
              <a:r>
                <a:rPr lang="pt-BR" sz="1400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. e </a:t>
              </a:r>
              <a:r>
                <a:rPr lang="pt-BR" sz="1400" dirty="0" err="1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V</a:t>
              </a:r>
              <a:r>
                <a:rPr lang="pt-BR" sz="1400" dirty="0" err="1" smtClean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esp</a:t>
              </a:r>
              <a:r>
                <a:rPr lang="pt-BR" sz="1400" dirty="0" smtClean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.</a:t>
              </a:r>
            </a:p>
            <a:p>
              <a:pPr lvl="0" algn="just">
                <a:spcAft>
                  <a:spcPts val="800"/>
                </a:spcAft>
              </a:pPr>
              <a:endParaRPr lang="pt-BR" sz="1400" dirty="0">
                <a:solidFill>
                  <a:prstClr val="black"/>
                </a:solidFill>
                <a:latin typeface="Comic Sans MS"/>
                <a:ea typeface="Calibri"/>
                <a:cs typeface="Calibri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 u="sng" dirty="0">
                  <a:latin typeface="Comic Sans MS"/>
                  <a:ea typeface="Calibri"/>
                  <a:cs typeface="Times New Roman"/>
                </a:rPr>
                <a:t>Planejamento de atividades a serem realizadas em casa</a:t>
              </a:r>
              <a:endParaRPr lang="pt-BR" sz="1400" dirty="0">
                <a:ea typeface="Calibri"/>
                <a:cs typeface="Times New Roman"/>
              </a:endParaRPr>
            </a:p>
            <a:p>
              <a:pPr indent="449580"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dirty="0">
                  <a:latin typeface="Comic Sans MS"/>
                  <a:ea typeface="Calibri"/>
                  <a:cs typeface="Times New Roman"/>
                </a:rPr>
                <a:t>Semana de </a:t>
              </a:r>
              <a:r>
                <a:rPr lang="pt-BR" sz="1400" dirty="0" smtClean="0">
                  <a:latin typeface="Comic Sans MS"/>
                  <a:ea typeface="Calibri"/>
                  <a:cs typeface="Times New Roman"/>
                </a:rPr>
                <a:t>18/05/20 </a:t>
              </a:r>
              <a:r>
                <a:rPr lang="pt-BR" sz="1400" dirty="0">
                  <a:latin typeface="Comic Sans MS"/>
                  <a:ea typeface="Calibri"/>
                  <a:cs typeface="Times New Roman"/>
                </a:rPr>
                <a:t>à </a:t>
              </a:r>
              <a:r>
                <a:rPr lang="pt-BR" sz="1400" dirty="0" smtClean="0">
                  <a:latin typeface="Comic Sans MS"/>
                  <a:ea typeface="Calibri"/>
                  <a:cs typeface="Times New Roman"/>
                </a:rPr>
                <a:t>29/05/2020 </a:t>
              </a:r>
              <a:endParaRPr lang="pt-BR" sz="1400" dirty="0">
                <a:ea typeface="Calibri"/>
                <a:cs typeface="Times New Roman"/>
              </a:endParaRPr>
            </a:p>
            <a:p>
              <a:pPr lvl="0" algn="just">
                <a:spcAft>
                  <a:spcPts val="800"/>
                </a:spcAft>
              </a:pPr>
              <a:endParaRPr lang="pt-BR" sz="1400" dirty="0">
                <a:solidFill>
                  <a:prstClr val="black"/>
                </a:solidFill>
                <a:ea typeface="Calibri"/>
                <a:cs typeface="Calibri"/>
              </a:endParaRPr>
            </a:p>
            <a:p>
              <a:pPr lvl="0" algn="just">
                <a:spcAft>
                  <a:spcPts val="800"/>
                </a:spcAft>
              </a:pPr>
              <a:r>
                <a:rPr lang="pt-BR" dirty="0">
                  <a:solidFill>
                    <a:prstClr val="black"/>
                  </a:solidFill>
                  <a:latin typeface="Comic Sans MS"/>
                  <a:ea typeface="Comic Sans MS"/>
                  <a:cs typeface="Comic Sans MS"/>
                </a:rPr>
                <a:t> </a:t>
              </a:r>
              <a:endParaRPr lang="pt-BR" sz="1400" dirty="0">
                <a:solidFill>
                  <a:prstClr val="black"/>
                </a:solidFill>
                <a:ea typeface="Calibri"/>
                <a:cs typeface="Calibri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68660" y="3419872"/>
              <a:ext cx="6048672" cy="4729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49580" algn="just">
                <a:lnSpc>
                  <a:spcPct val="150000"/>
                </a:lnSpc>
                <a:spcAft>
                  <a:spcPts val="800"/>
                </a:spcAft>
              </a:pPr>
              <a:r>
                <a:rPr lang="pt-BR" sz="1200" dirty="0" smtClean="0">
                  <a:latin typeface="Comic Sans MS" panose="030F0702030302020204" pitchFamily="66" charset="0"/>
                </a:rPr>
                <a:t>Manter </a:t>
              </a:r>
              <a:r>
                <a:rPr lang="pt-BR" sz="1200" dirty="0">
                  <a:latin typeface="Comic Sans MS" panose="030F0702030302020204" pitchFamily="66" charset="0"/>
                </a:rPr>
                <a:t>uma alimentação saudável é </a:t>
              </a:r>
              <a:r>
                <a:rPr lang="pt-BR" sz="1200" dirty="0" smtClean="0">
                  <a:latin typeface="Comic Sans MS" panose="030F0702030302020204" pitchFamily="66" charset="0"/>
                </a:rPr>
                <a:t>de extrema </a:t>
              </a:r>
              <a:r>
                <a:rPr lang="pt-BR" sz="1200" dirty="0">
                  <a:latin typeface="Comic Sans MS" panose="030F0702030302020204" pitchFamily="66" charset="0"/>
                </a:rPr>
                <a:t>importância para </a:t>
              </a:r>
              <a:r>
                <a:rPr lang="pt-BR" sz="1200" dirty="0" smtClean="0">
                  <a:latin typeface="Comic Sans MS" panose="030F0702030302020204" pitchFamily="66" charset="0"/>
                </a:rPr>
                <a:t>nossa saúde e bem estar,  porém, devido a rotina corrida da maioria das famílias e </a:t>
              </a:r>
              <a:r>
                <a:rPr lang="pt-BR" sz="1200" dirty="0">
                  <a:latin typeface="Comic Sans MS" panose="030F0702030302020204" pitchFamily="66" charset="0"/>
                </a:rPr>
                <a:t>d</a:t>
              </a:r>
              <a:r>
                <a:rPr lang="pt-BR" sz="1200" dirty="0" smtClean="0">
                  <a:latin typeface="Comic Sans MS" panose="030F0702030302020204" pitchFamily="66" charset="0"/>
                </a:rPr>
                <a:t>a praticidade em consumir alimentos industrializados, </a:t>
              </a:r>
              <a:r>
                <a:rPr lang="pt-BR" sz="1200" dirty="0">
                  <a:latin typeface="Comic Sans MS" panose="030F0702030302020204" pitchFamily="66" charset="0"/>
                </a:rPr>
                <a:t>infelizmente, </a:t>
              </a:r>
              <a:r>
                <a:rPr lang="pt-BR" sz="1200" dirty="0" smtClean="0">
                  <a:latin typeface="Comic Sans MS" panose="030F0702030302020204" pitchFamily="66" charset="0"/>
                </a:rPr>
                <a:t>a qualidade da nossa alimentação acaba ficando comprometida. Segundo estudos, a </a:t>
              </a:r>
              <a:r>
                <a:rPr lang="pt-BR" sz="1200" dirty="0">
                  <a:latin typeface="Comic Sans MS" panose="030F0702030302020204" pitchFamily="66" charset="0"/>
                </a:rPr>
                <a:t>criança que </a:t>
              </a:r>
              <a:r>
                <a:rPr lang="pt-BR" sz="1200" dirty="0" smtClean="0">
                  <a:latin typeface="Comic Sans MS" panose="030F0702030302020204" pitchFamily="66" charset="0"/>
                </a:rPr>
                <a:t>se alimenta de forma incorreta pode </a:t>
              </a:r>
              <a:r>
                <a:rPr lang="pt-BR" sz="1200" dirty="0">
                  <a:latin typeface="Comic Sans MS" panose="030F0702030302020204" pitchFamily="66" charset="0"/>
                </a:rPr>
                <a:t>não crescer adequadamente, tendo dificuldades de concentração nas atividades e fraqueza para brincar. </a:t>
              </a:r>
              <a:r>
                <a:rPr lang="pt-BR" sz="1200" dirty="0" smtClean="0">
                  <a:latin typeface="Comic Sans MS" panose="030F0702030302020204" pitchFamily="66" charset="0"/>
                </a:rPr>
                <a:t>Desta forma, pensando na qualidade de vida das nossas crianças, bem como na sua saúde e aproveitando esse momento que estão mais juntas com a família, preparamos para essa quinzena atividades voltadas ao tema: </a:t>
              </a:r>
              <a:r>
                <a:rPr lang="pt-BR" sz="1200" b="1" dirty="0" smtClean="0">
                  <a:latin typeface="Comic Sans MS" panose="030F0702030302020204" pitchFamily="66" charset="0"/>
                </a:rPr>
                <a:t>ALIMENTAÇÃO SAUDÁVEL</a:t>
              </a:r>
              <a:r>
                <a:rPr lang="pt-BR" sz="1200" dirty="0" smtClean="0">
                  <a:latin typeface="Comic Sans MS" panose="030F0702030302020204" pitchFamily="66" charset="0"/>
                </a:rPr>
                <a:t>, buscando incentivar </a:t>
              </a:r>
              <a:r>
                <a:rPr lang="pt-BR" sz="1200" dirty="0">
                  <a:latin typeface="Comic Sans MS" panose="030F0702030302020204" pitchFamily="66" charset="0"/>
                </a:rPr>
                <a:t>nossos pequenos </a:t>
              </a:r>
              <a:r>
                <a:rPr lang="pt-BR" sz="1200" dirty="0" smtClean="0">
                  <a:latin typeface="Comic Sans MS" panose="030F0702030302020204" pitchFamily="66" charset="0"/>
                </a:rPr>
                <a:t>a manter hábitos </a:t>
              </a:r>
              <a:r>
                <a:rPr lang="pt-BR" sz="1200" dirty="0">
                  <a:latin typeface="Comic Sans MS" panose="030F0702030302020204" pitchFamily="66" charset="0"/>
                </a:rPr>
                <a:t>alimentares </a:t>
              </a:r>
              <a:r>
                <a:rPr lang="pt-BR" sz="1200" dirty="0" smtClean="0">
                  <a:latin typeface="Comic Sans MS" panose="030F0702030302020204" pitchFamily="66" charset="0"/>
                </a:rPr>
                <a:t>saudáveis. </a:t>
              </a:r>
            </a:p>
            <a:p>
              <a:pPr indent="449580" algn="just">
                <a:lnSpc>
                  <a:spcPct val="150000"/>
                </a:lnSpc>
                <a:spcAft>
                  <a:spcPts val="800"/>
                </a:spcAft>
              </a:pPr>
              <a:r>
                <a:rPr lang="pt-BR" sz="1200" dirty="0" smtClean="0">
                  <a:latin typeface="Comic Sans MS"/>
                  <a:ea typeface="Calibri"/>
                  <a:cs typeface="Times New Roman"/>
                </a:rPr>
                <a:t>Nós professoras, agradecemos pela </a:t>
              </a:r>
              <a:r>
                <a:rPr lang="pt-BR" sz="1200" dirty="0">
                  <a:latin typeface="Comic Sans MS"/>
                  <a:ea typeface="Calibri"/>
                  <a:cs typeface="Times New Roman"/>
                </a:rPr>
                <a:t>parceria </a:t>
              </a:r>
              <a:r>
                <a:rPr lang="pt-BR" sz="1200" dirty="0" smtClean="0">
                  <a:latin typeface="Comic Sans MS"/>
                  <a:ea typeface="Calibri"/>
                  <a:cs typeface="Times New Roman"/>
                </a:rPr>
                <a:t>mantida </a:t>
              </a:r>
              <a:r>
                <a:rPr lang="pt-BR" sz="1200" dirty="0">
                  <a:latin typeface="Comic Sans MS"/>
                  <a:ea typeface="Calibri"/>
                  <a:cs typeface="Times New Roman"/>
                </a:rPr>
                <a:t>com as </a:t>
              </a:r>
              <a:r>
                <a:rPr lang="pt-BR" sz="1200" dirty="0" smtClean="0">
                  <a:latin typeface="Comic Sans MS"/>
                  <a:ea typeface="Calibri"/>
                  <a:cs typeface="Times New Roman"/>
                </a:rPr>
                <a:t>famílias</a:t>
              </a:r>
              <a:r>
                <a:rPr lang="pt-BR" sz="1200" dirty="0">
                  <a:latin typeface="Comic Sans MS"/>
                  <a:ea typeface="Calibri"/>
                  <a:cs typeface="Times New Roman"/>
                </a:rPr>
                <a:t>, </a:t>
              </a:r>
              <a:r>
                <a:rPr lang="pt-BR" sz="1200" dirty="0" smtClean="0">
                  <a:latin typeface="Comic Sans MS"/>
                  <a:ea typeface="Calibri"/>
                  <a:cs typeface="Times New Roman"/>
                </a:rPr>
                <a:t>pelo comprometimento e dedicação no desenvolvimento das atividades em casa, reforçando que estamos </a:t>
              </a:r>
              <a:r>
                <a:rPr lang="pt-BR" sz="1200" dirty="0">
                  <a:latin typeface="Comic Sans MS"/>
                  <a:ea typeface="Calibri"/>
                  <a:cs typeface="Times New Roman"/>
                </a:rPr>
                <a:t>disponíveis, </a:t>
              </a:r>
              <a:r>
                <a:rPr lang="pt-BR" sz="1200" dirty="0" smtClean="0">
                  <a:latin typeface="Comic Sans MS"/>
                  <a:ea typeface="Calibri"/>
                  <a:cs typeface="Times New Roman"/>
                </a:rPr>
                <a:t>para conversar, explicar </a:t>
              </a:r>
              <a:r>
                <a:rPr lang="pt-BR" sz="1200" dirty="0">
                  <a:latin typeface="Comic Sans MS"/>
                  <a:ea typeface="Calibri"/>
                  <a:cs typeface="Times New Roman"/>
                </a:rPr>
                <a:t>o </a:t>
              </a:r>
              <a:r>
                <a:rPr lang="pt-BR" sz="1200" dirty="0" smtClean="0">
                  <a:latin typeface="Comic Sans MS"/>
                  <a:ea typeface="Calibri"/>
                  <a:cs typeface="Times New Roman"/>
                </a:rPr>
                <a:t>conteúdo e tirar dúvidas sempre que acharem necessário, buscando facilitar e garantir a </a:t>
              </a:r>
              <a:r>
                <a:rPr lang="pt-BR" sz="1200" dirty="0">
                  <a:latin typeface="Comic Sans MS"/>
                  <a:ea typeface="Calibri"/>
                  <a:cs typeface="Times New Roman"/>
                </a:rPr>
                <a:t>aprendizagem </a:t>
              </a:r>
              <a:r>
                <a:rPr lang="pt-BR" sz="1200" dirty="0" smtClean="0">
                  <a:latin typeface="Comic Sans MS"/>
                  <a:ea typeface="Calibri"/>
                  <a:cs typeface="Times New Roman"/>
                </a:rPr>
                <a:t>à distância. </a:t>
              </a:r>
              <a:endParaRPr lang="pt-BR" sz="1200" dirty="0">
                <a:ea typeface="Calibri"/>
                <a:cs typeface="Times New Roman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pt-BR" sz="1200" dirty="0">
                  <a:latin typeface="Comic Sans MS"/>
                  <a:ea typeface="Calibri"/>
                  <a:cs typeface="Times New Roman"/>
                </a:rPr>
                <a:t>      	</a:t>
              </a:r>
              <a:endParaRPr lang="pt-BR" sz="1200" dirty="0"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11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7279" y="610277"/>
            <a:ext cx="5976664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b="1" dirty="0" smtClean="0">
                <a:latin typeface="Comic Sans MS" panose="030F0702030302020204" pitchFamily="66" charset="0"/>
              </a:rPr>
              <a:t>Objetivo geral: </a:t>
            </a:r>
          </a:p>
          <a:p>
            <a:pPr algn="just">
              <a:lnSpc>
                <a:spcPct val="150000"/>
              </a:lnSpc>
            </a:pPr>
            <a:r>
              <a:rPr lang="pt-BR" sz="1200" b="1" dirty="0" smtClean="0"/>
              <a:t>- </a:t>
            </a:r>
            <a:r>
              <a:rPr lang="pt-BR" sz="1200" dirty="0" smtClean="0">
                <a:latin typeface="Comic Sans MS" panose="030F0702030302020204" pitchFamily="66" charset="0"/>
              </a:rPr>
              <a:t>Incentivar de maneira lúdica e divertida o interesse pela </a:t>
            </a:r>
            <a:r>
              <a:rPr lang="pt-BR" sz="1200" dirty="0">
                <a:latin typeface="Comic Sans MS" panose="030F0702030302020204" pitchFamily="66" charset="0"/>
              </a:rPr>
              <a:t>alimentação </a:t>
            </a:r>
            <a:r>
              <a:rPr lang="pt-BR" sz="1200" dirty="0" smtClean="0">
                <a:latin typeface="Comic Sans MS" panose="030F0702030302020204" pitchFamily="66" charset="0"/>
              </a:rPr>
              <a:t>saudável, buscando conscientizar as crianças sobre a importância da mesma </a:t>
            </a:r>
            <a:r>
              <a:rPr lang="pt-BR" sz="1200" dirty="0">
                <a:latin typeface="Comic Sans MS" panose="030F0702030302020204" pitchFamily="66" charset="0"/>
              </a:rPr>
              <a:t>para </a:t>
            </a:r>
            <a:r>
              <a:rPr lang="pt-BR" sz="1200" dirty="0" smtClean="0">
                <a:latin typeface="Comic Sans MS" panose="030F0702030302020204" pitchFamily="66" charset="0"/>
              </a:rPr>
              <a:t>nossa saúde e bem estar.</a:t>
            </a:r>
            <a:endParaRPr lang="pt-BR" sz="12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12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> </a:t>
            </a:r>
            <a:r>
              <a:rPr lang="pt-BR" sz="1200" b="1" dirty="0" smtClean="0">
                <a:latin typeface="Comic Sans MS" panose="030F0702030302020204" pitchFamily="66" charset="0"/>
              </a:rPr>
              <a:t>Objetivos específicos:</a:t>
            </a:r>
            <a:endParaRPr lang="pt-BR" sz="1200" b="1" dirty="0">
              <a:latin typeface="Comic Sans MS" panose="030F0702030302020204" pitchFamily="66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Valorizar </a:t>
            </a:r>
            <a:r>
              <a:rPr lang="pt-BR" sz="1200" dirty="0">
                <a:latin typeface="Comic Sans MS" panose="030F0702030302020204" pitchFamily="66" charset="0"/>
              </a:rPr>
              <a:t>o momento reservado à alimentação</a:t>
            </a:r>
            <a:r>
              <a:rPr lang="pt-BR" sz="1200" dirty="0" smtClean="0">
                <a:latin typeface="Comic Sans MS" panose="030F0702030302020204" pitchFamily="66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dirty="0">
                <a:latin typeface="Comic Sans MS" panose="030F0702030302020204" pitchFamily="66" charset="0"/>
              </a:rPr>
              <a:t>Incentivar os bons hábitos alimentares; </a:t>
            </a:r>
            <a:endParaRPr lang="pt-BR" sz="1200" dirty="0" smtClean="0">
              <a:latin typeface="Comic Sans MS" panose="030F0702030302020204" pitchFamily="66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Identificar as </a:t>
            </a:r>
            <a:r>
              <a:rPr lang="pt-BR" sz="1200" dirty="0">
                <a:latin typeface="Comic Sans MS" panose="030F0702030302020204" pitchFamily="66" charset="0"/>
              </a:rPr>
              <a:t>preferências </a:t>
            </a:r>
            <a:r>
              <a:rPr lang="pt-BR" sz="1200" dirty="0" smtClean="0">
                <a:latin typeface="Comic Sans MS" panose="030F0702030302020204" pitchFamily="66" charset="0"/>
              </a:rPr>
              <a:t>alimentares das crianças;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Reconhecer </a:t>
            </a:r>
            <a:r>
              <a:rPr lang="pt-BR" sz="1200" dirty="0">
                <a:latin typeface="Comic Sans MS" panose="030F0702030302020204" pitchFamily="66" charset="0"/>
              </a:rPr>
              <a:t>os alimentos que </a:t>
            </a:r>
            <a:r>
              <a:rPr lang="pt-BR" sz="1200" dirty="0" smtClean="0">
                <a:latin typeface="Comic Sans MS" panose="030F0702030302020204" pitchFamily="66" charset="0"/>
              </a:rPr>
              <a:t>fazem </a:t>
            </a:r>
            <a:r>
              <a:rPr lang="pt-BR" sz="1200" dirty="0">
                <a:latin typeface="Comic Sans MS" panose="030F0702030302020204" pitchFamily="66" charset="0"/>
              </a:rPr>
              <a:t>bem à nossa saúde</a:t>
            </a:r>
            <a:r>
              <a:rPr lang="pt-BR" sz="1200" dirty="0" smtClean="0">
                <a:latin typeface="Comic Sans MS" panose="030F0702030302020204" pitchFamily="66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Identificar </a:t>
            </a:r>
            <a:r>
              <a:rPr lang="pt-BR" sz="1200" dirty="0">
                <a:latin typeface="Comic Sans MS" panose="030F0702030302020204" pitchFamily="66" charset="0"/>
              </a:rPr>
              <a:t>cores, </a:t>
            </a:r>
            <a:r>
              <a:rPr lang="pt-BR" sz="1200" dirty="0" smtClean="0">
                <a:latin typeface="Comic Sans MS" panose="030F0702030302020204" pitchFamily="66" charset="0"/>
              </a:rPr>
              <a:t>texturas </a:t>
            </a:r>
            <a:r>
              <a:rPr lang="pt-BR" sz="1200" dirty="0">
                <a:latin typeface="Comic Sans MS" panose="030F0702030302020204" pitchFamily="66" charset="0"/>
              </a:rPr>
              <a:t>e </a:t>
            </a:r>
            <a:r>
              <a:rPr lang="pt-BR" sz="1200" dirty="0" smtClean="0">
                <a:latin typeface="Comic Sans MS" panose="030F0702030302020204" pitchFamily="66" charset="0"/>
              </a:rPr>
              <a:t>sabores </a:t>
            </a:r>
            <a:r>
              <a:rPr lang="pt-BR" sz="1200" dirty="0">
                <a:latin typeface="Comic Sans MS" panose="030F0702030302020204" pitchFamily="66" charset="0"/>
              </a:rPr>
              <a:t>dos </a:t>
            </a:r>
            <a:r>
              <a:rPr lang="pt-BR" sz="1200" dirty="0" smtClean="0">
                <a:latin typeface="Comic Sans MS" panose="030F0702030302020204" pitchFamily="66" charset="0"/>
              </a:rPr>
              <a:t>alimentos</a:t>
            </a:r>
            <a:r>
              <a:rPr lang="pt-BR" sz="1200" dirty="0">
                <a:latin typeface="Comic Sans MS" panose="030F0702030302020204" pitchFamily="66" charset="0"/>
              </a:rPr>
              <a:t>;</a:t>
            </a:r>
            <a:endParaRPr lang="pt-BR" sz="1200" dirty="0" smtClean="0">
              <a:latin typeface="Comic Sans MS" panose="030F0702030302020204" pitchFamily="66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Identificar diferentes tipos de alimentos: frutas</a:t>
            </a:r>
            <a:r>
              <a:rPr lang="pt-BR" sz="1200" dirty="0">
                <a:latin typeface="Comic Sans MS" panose="030F0702030302020204" pitchFamily="66" charset="0"/>
              </a:rPr>
              <a:t>, legumes</a:t>
            </a:r>
            <a:r>
              <a:rPr lang="pt-BR" sz="1200" dirty="0" smtClean="0">
                <a:latin typeface="Comic Sans MS" panose="030F0702030302020204" pitchFamily="66" charset="0"/>
              </a:rPr>
              <a:t>, verduras, e a </a:t>
            </a:r>
            <a:r>
              <a:rPr lang="pt-BR" sz="1200" dirty="0">
                <a:latin typeface="Comic Sans MS" panose="030F0702030302020204" pitchFamily="66" charset="0"/>
              </a:rPr>
              <a:t>importância </a:t>
            </a:r>
            <a:r>
              <a:rPr lang="pt-BR" sz="1200" dirty="0" smtClean="0">
                <a:latin typeface="Comic Sans MS" panose="030F0702030302020204" pitchFamily="66" charset="0"/>
              </a:rPr>
              <a:t>deles </a:t>
            </a:r>
            <a:r>
              <a:rPr lang="pt-BR" sz="1200" dirty="0">
                <a:latin typeface="Comic Sans MS" panose="030F0702030302020204" pitchFamily="66" charset="0"/>
              </a:rPr>
              <a:t>para a </a:t>
            </a:r>
            <a:r>
              <a:rPr lang="pt-BR" sz="1200" dirty="0" smtClean="0">
                <a:latin typeface="Comic Sans MS" panose="030F0702030302020204" pitchFamily="66" charset="0"/>
              </a:rPr>
              <a:t>saúde;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Reconhecer </a:t>
            </a:r>
            <a:r>
              <a:rPr lang="pt-BR" sz="1200" dirty="0">
                <a:latin typeface="Comic Sans MS" panose="030F0702030302020204" pitchFamily="66" charset="0"/>
              </a:rPr>
              <a:t>o produto industrializado como um alimento menos nutritivo </a:t>
            </a:r>
            <a:r>
              <a:rPr lang="pt-BR" sz="1200" dirty="0" smtClean="0">
                <a:latin typeface="Comic Sans MS" panose="030F0702030302020204" pitchFamily="66" charset="0"/>
              </a:rPr>
              <a:t>e portanto, não </a:t>
            </a:r>
            <a:r>
              <a:rPr lang="pt-BR" sz="1200" dirty="0">
                <a:latin typeface="Comic Sans MS" panose="030F0702030302020204" pitchFamily="66" charset="0"/>
              </a:rPr>
              <a:t>necessário </a:t>
            </a:r>
            <a:r>
              <a:rPr lang="pt-BR" sz="1200" dirty="0" smtClean="0">
                <a:latin typeface="Comic Sans MS" panose="030F0702030302020204" pitchFamily="66" charset="0"/>
              </a:rPr>
              <a:t>de se consumir; 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Desenvolver habilidade oral, visual e escrita;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Reconhecer letras do alfabeto e utilizá-las na formação das palavras;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Oportunizar momentos de interação e descontração com a família;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Expressar-se livremente por meio de desenhos, pinturas, recortes e colagens;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Desenvolver a coordenação motora fina e ampla;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dirty="0">
                <a:latin typeface="Comic Sans MS" panose="030F0702030302020204" pitchFamily="66" charset="0"/>
              </a:rPr>
              <a:t>Desenvolver o raciocínio lógico e conhecimento matemático</a:t>
            </a:r>
            <a:r>
              <a:rPr lang="pt-BR" sz="1200" dirty="0" smtClean="0">
                <a:latin typeface="Comic Sans MS" panose="030F0702030302020204" pitchFamily="66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Relacionar números às suas respectivas quantidades;</a:t>
            </a:r>
            <a:endParaRPr lang="pt-BR" sz="1200" dirty="0">
              <a:latin typeface="Comic Sans MS" panose="030F0702030302020204" pitchFamily="66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endParaRPr lang="pt-BR" sz="1200" dirty="0" smtClean="0">
              <a:latin typeface="Comic Sans MS" panose="030F0702030302020204" pitchFamily="66" charset="0"/>
            </a:endParaRPr>
          </a:p>
          <a:p>
            <a:r>
              <a:rPr lang="pt-BR" sz="1200" b="1" dirty="0"/>
              <a:t/>
            </a:r>
            <a:br>
              <a:rPr lang="pt-BR" sz="1200" b="1" dirty="0"/>
            </a:br>
            <a:endParaRPr lang="pt-BR" sz="12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200" dirty="0">
                <a:latin typeface="Comic Sans MS" panose="030F0702030302020204" pitchFamily="66" charset="0"/>
              </a:rPr>
              <a:t/>
            </a:r>
            <a:br>
              <a:rPr lang="pt-BR" sz="1200" dirty="0">
                <a:latin typeface="Comic Sans MS" panose="030F0702030302020204" pitchFamily="66" charset="0"/>
              </a:rPr>
            </a:br>
            <a:r>
              <a:rPr lang="pt-BR" sz="1200" dirty="0">
                <a:latin typeface="Comic Sans MS" panose="030F0702030302020204" pitchFamily="66" charset="0"/>
              </a:rPr>
              <a:t/>
            </a:r>
            <a:br>
              <a:rPr lang="pt-BR" sz="1200" dirty="0">
                <a:latin typeface="Comic Sans MS" panose="030F0702030302020204" pitchFamily="66" charset="0"/>
              </a:rPr>
            </a:br>
            <a:endParaRPr lang="pt-BR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2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6632" y="543029"/>
            <a:ext cx="663933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GALVÃO, _____ DE __________________ DE 2020.</a:t>
            </a:r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PROFESSORA:______________________________</a:t>
            </a:r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ALUNO(A):_________________________________</a:t>
            </a:r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t-BR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pt-BR" sz="1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1-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LEIA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COM ATENÇÃO A PARLENDA ABAIXO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pt-BR" sz="6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200000"/>
              </a:lnSpc>
            </a:pP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UM</a:t>
            </a: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, DOIS, FEIJÃO COM ARROZ;</a:t>
            </a:r>
          </a:p>
          <a:p>
            <a:pPr algn="ctr">
              <a:lnSpc>
                <a:spcPct val="200000"/>
              </a:lnSpc>
            </a:pP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TRÊS, QUATRO, FEIJÃO NO PRATO;</a:t>
            </a:r>
          </a:p>
          <a:p>
            <a:pPr algn="ctr">
              <a:lnSpc>
                <a:spcPct val="200000"/>
              </a:lnSpc>
            </a:pP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CINCO, SEIS, BOLO INGLÊS;</a:t>
            </a:r>
          </a:p>
          <a:p>
            <a:pPr algn="ctr">
              <a:lnSpc>
                <a:spcPct val="200000"/>
              </a:lnSpc>
            </a:pP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SETE, OITO, CAFÉ COM BISCOITO;</a:t>
            </a:r>
          </a:p>
          <a:p>
            <a:pPr algn="ctr">
              <a:lnSpc>
                <a:spcPct val="200000"/>
              </a:lnSpc>
            </a:pP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NOVE, DEZ, COMER PASTÉIS.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1" y="5816125"/>
            <a:ext cx="5328593" cy="329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246045" y="323528"/>
            <a:ext cx="6423315" cy="1872208"/>
          </a:xfrm>
          <a:prstGeom prst="roundRect">
            <a:avLst/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9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8904" y="536714"/>
            <a:ext cx="652006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ATIVIDADES:</a:t>
            </a:r>
            <a:endParaRPr lang="pt-BR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CIRCULE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OS NÚMEROS QUE APARECEM NA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PARLENDA: </a:t>
            </a:r>
            <a:r>
              <a:rPr lang="pt-B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UM, DOIS, FEIJÃO COM ARROZ</a:t>
            </a:r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;</a:t>
            </a:r>
            <a:endParaRPr lang="pt-BR" sz="1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1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PINTE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TODOS OS NOMES DOS ALIMENTOS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pt-BR" sz="1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DESENHE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ABAIXO QUAIS DOS ALIMENTOS QUE APARECEM NA PARLENDA VOCÊ COSTUMA COMER COM FREQUÊNCIA: </a:t>
            </a:r>
          </a:p>
          <a:p>
            <a:pPr algn="just">
              <a:lnSpc>
                <a:spcPct val="150000"/>
              </a:lnSpc>
            </a:pPr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50912" y="4139952"/>
            <a:ext cx="6346440" cy="4536504"/>
          </a:xfrm>
          <a:prstGeom prst="roundRect">
            <a:avLst/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7687" y="417443"/>
            <a:ext cx="6241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Comic Sans MS" panose="030F0702030302020204" pitchFamily="66" charset="0"/>
              </a:rPr>
              <a:t>5</a:t>
            </a:r>
            <a:r>
              <a:rPr lang="pt-BR" sz="1600" b="1" dirty="0" smtClean="0">
                <a:latin typeface="Comic Sans MS" panose="030F0702030302020204" pitchFamily="66" charset="0"/>
              </a:rPr>
              <a:t>-</a:t>
            </a:r>
            <a:r>
              <a:rPr lang="pt-BR" sz="1600" dirty="0" smtClean="0">
                <a:latin typeface="Comic Sans MS" panose="030F0702030302020204" pitchFamily="66" charset="0"/>
              </a:rPr>
              <a:t> LEIA O NOME DOS ALIMENTOS QUE APARECEM NA PARLENDA, IDENTIFIQUE A LETRA INICIAL, A LETRA FINAL E A QUANTIDADE DE LETRAS DE CADA UM:</a:t>
            </a:r>
          </a:p>
          <a:p>
            <a:pPr algn="just">
              <a:lnSpc>
                <a:spcPct val="150000"/>
              </a:lnSpc>
            </a:pPr>
            <a:endParaRPr lang="pt-BR" sz="16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522933"/>
              </p:ext>
            </p:extLst>
          </p:nvPr>
        </p:nvGraphicFramePr>
        <p:xfrm>
          <a:off x="360919" y="2123728"/>
          <a:ext cx="6167232" cy="2911277"/>
        </p:xfrm>
        <a:graphic>
          <a:graphicData uri="http://schemas.openxmlformats.org/drawingml/2006/table">
            <a:tbl>
              <a:tblPr firstRow="1" bandRow="1"/>
              <a:tblGrid>
                <a:gridCol w="1320587">
                  <a:extLst>
                    <a:ext uri="{9D8B030D-6E8A-4147-A177-3AD203B41FA5}">
                      <a16:colId xmlns:a16="http://schemas.microsoft.com/office/drawing/2014/main" xmlns="" val="152234795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31333064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689622037"/>
                    </a:ext>
                  </a:extLst>
                </a:gridCol>
                <a:gridCol w="2038333">
                  <a:extLst>
                    <a:ext uri="{9D8B030D-6E8A-4147-A177-3AD203B41FA5}">
                      <a16:colId xmlns:a16="http://schemas.microsoft.com/office/drawing/2014/main" xmlns="" val="3252215043"/>
                    </a:ext>
                  </a:extLst>
                </a:gridCol>
              </a:tblGrid>
              <a:tr h="4904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5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NOME</a:t>
                      </a:r>
                      <a:endParaRPr lang="pt-BR" sz="150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5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1ª LETRA</a:t>
                      </a:r>
                      <a:endParaRPr lang="pt-BR" sz="15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5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ÚLTIMA LETRA</a:t>
                      </a:r>
                      <a:endParaRPr lang="pt-BR" sz="150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5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QUANTIDADE  DE LETRAS</a:t>
                      </a:r>
                      <a:endParaRPr lang="pt-BR" sz="150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9493977"/>
                  </a:ext>
                </a:extLst>
              </a:tr>
              <a:tr h="445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t-BR" sz="1500" b="1" dirty="0" smtClean="0">
                          <a:latin typeface="Comic Sans MS" panose="030F0702030302020204" pitchFamily="66" charset="0"/>
                        </a:rPr>
                        <a:t>FEIJÃO</a:t>
                      </a:r>
                      <a:endParaRPr lang="pt-BR" sz="15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6979945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t-BR" sz="1500" b="1" dirty="0" smtClean="0">
                          <a:latin typeface="Comic Sans MS" panose="030F0702030302020204" pitchFamily="66" charset="0"/>
                        </a:rPr>
                        <a:t>ARROZ</a:t>
                      </a:r>
                      <a:endParaRPr lang="pt-BR" sz="15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765265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t-BR" sz="1500" b="1" dirty="0" smtClean="0">
                          <a:latin typeface="Comic Sans MS" panose="030F0702030302020204" pitchFamily="66" charset="0"/>
                        </a:rPr>
                        <a:t>BOLO</a:t>
                      </a:r>
                      <a:endParaRPr lang="pt-BR" sz="15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828637"/>
                  </a:ext>
                </a:extLst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t-BR" sz="1500" b="1" dirty="0" smtClean="0">
                          <a:latin typeface="Comic Sans MS" panose="030F0702030302020204" pitchFamily="66" charset="0"/>
                        </a:rPr>
                        <a:t>BISCOITO</a:t>
                      </a:r>
                      <a:endParaRPr lang="pt-BR" sz="15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4964432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t-BR" sz="1500" b="1" dirty="0" smtClean="0">
                          <a:latin typeface="Comic Sans MS" panose="030F0702030302020204" pitchFamily="66" charset="0"/>
                        </a:rPr>
                        <a:t>PASTÉIS</a:t>
                      </a:r>
                    </a:p>
                    <a:p>
                      <a:endParaRPr lang="pt-BR" sz="15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48318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24425" y="5351026"/>
            <a:ext cx="661946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ENCONTRE PALAVRAS PARA RIMAR COM OS ALIMENTOS ABAIXO:</a:t>
            </a:r>
          </a:p>
          <a:p>
            <a:pPr>
              <a:lnSpc>
                <a:spcPct val="150000"/>
              </a:lnSpc>
            </a:pPr>
            <a:endParaRPr lang="pt-BR" sz="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FEIJÃO:  _________________________________</a:t>
            </a:r>
            <a:endParaRPr lang="pt-BR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BISCOITO: 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________________________________</a:t>
            </a:r>
            <a:endParaRPr lang="pt-BR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PASTEL: 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__________________________________</a:t>
            </a:r>
            <a:endParaRPr lang="pt-BR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PUDIM: 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___________________________________</a:t>
            </a:r>
            <a:endParaRPr lang="pt-BR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CAFÉ:  ____________________________________</a:t>
            </a:r>
            <a:endParaRPr lang="pt-BR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9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8640" y="554068"/>
            <a:ext cx="63809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7-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RECORTE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IMAGENS DOS ALIMENTOS QUE APARECEM NA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PARLENDA E COM O ALFABETO MÓVEL MONTE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O NOME DE CADA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UM. (AS IMAGENS E ALFABETO MÓVEL ESTÃO NOS ANEXOS DA APOSTILA):</a:t>
            </a:r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16431" y="2267744"/>
            <a:ext cx="6380921" cy="6624736"/>
          </a:xfrm>
          <a:prstGeom prst="roundRect">
            <a:avLst/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0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20080" y="467544"/>
            <a:ext cx="63052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b="1" dirty="0" smtClean="0">
                <a:latin typeface="Comic Sans MS" panose="030F0702030302020204" pitchFamily="66" charset="0"/>
              </a:rPr>
              <a:t>ALIMENTAÇÃO SAUDÁVEL</a:t>
            </a:r>
          </a:p>
          <a:p>
            <a:pPr>
              <a:lnSpc>
                <a:spcPct val="150000"/>
              </a:lnSpc>
            </a:pPr>
            <a:endParaRPr lang="pt-BR" sz="5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350" dirty="0">
                <a:latin typeface="Comic Sans MS" panose="030F0702030302020204" pitchFamily="66" charset="0"/>
              </a:rPr>
              <a:t> </a:t>
            </a:r>
            <a:r>
              <a:rPr lang="pt-BR" sz="1350" dirty="0" smtClean="0">
                <a:latin typeface="Comic Sans MS" panose="030F0702030302020204" pitchFamily="66" charset="0"/>
              </a:rPr>
              <a:t>          PARA CRESCER FORTE E SÁUDÁVEL É PRECISO CONSUMIR DIARIAMENTE ALIMENTOS RICOS EM VITAMINAS E NUTRIENTES NECESSÁRIOS PARA O BEM ESTAR DO NOSSO CORPO. ESSES ALIMENTOS DEVEM SER DISTRIBUÍDOS EM LANCHES E REFEIÇÕES AO LONGO DO DIA.</a:t>
            </a:r>
            <a:endParaRPr lang="pt-BR" sz="1350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9887" y="2411760"/>
            <a:ext cx="561724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 </a:t>
            </a:r>
            <a:r>
              <a:rPr lang="pt-BR" sz="1350" b="1" dirty="0" smtClean="0">
                <a:latin typeface="Comic Sans MS" panose="030F0702030302020204" pitchFamily="66" charset="0"/>
              </a:rPr>
              <a:t>8- </a:t>
            </a:r>
            <a:r>
              <a:rPr lang="pt-BR" sz="1350" dirty="0" smtClean="0">
                <a:latin typeface="Comic Sans MS" panose="030F0702030302020204" pitchFamily="66" charset="0"/>
              </a:rPr>
              <a:t>OBSERVE A PIRÂMIDE ALIMENTAR E DESCUBRA QUAIS</a:t>
            </a:r>
          </a:p>
          <a:p>
            <a:pPr algn="ctr"/>
            <a:r>
              <a:rPr lang="pt-BR" sz="1350" dirty="0" smtClean="0">
                <a:latin typeface="Comic Sans MS" panose="030F0702030302020204" pitchFamily="66" charset="0"/>
              </a:rPr>
              <a:t>ALIMENTOS DEVEMOS CONSUMIR COM FREQUÊNCIA </a:t>
            </a:r>
          </a:p>
          <a:p>
            <a:pPr algn="ctr"/>
            <a:r>
              <a:rPr lang="pt-BR" sz="1350" dirty="0" smtClean="0">
                <a:latin typeface="Comic Sans MS" panose="030F0702030302020204" pitchFamily="66" charset="0"/>
              </a:rPr>
              <a:t>E QUAIS DEVEMOS EVITAR OU CONSUMIR COM MODERAÇÃO.</a:t>
            </a:r>
            <a:endParaRPr lang="pt-BR" sz="1350" dirty="0">
              <a:latin typeface="Comic Sans MS" panose="030F0702030302020204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16274" y="8532440"/>
            <a:ext cx="4200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Comic Sans MS" panose="030F0702030302020204" pitchFamily="66" charset="0"/>
              </a:rPr>
              <a:t>ACESSE O LINK E ASSISTA O VÍDEO</a:t>
            </a:r>
            <a:r>
              <a:rPr lang="pt-BR" sz="1200" dirty="0" smtClean="0"/>
              <a:t>: </a:t>
            </a:r>
          </a:p>
          <a:p>
            <a:pPr algn="ctr"/>
            <a:r>
              <a:rPr lang="pt-BR" sz="1200" dirty="0" smtClean="0">
                <a:hlinkClick r:id="rId2"/>
              </a:rPr>
              <a:t>https://www.youtube.com/watch?v=wv2e7uPPIiA#action=share</a:t>
            </a:r>
            <a:endParaRPr lang="pt-BR" sz="1200" dirty="0"/>
          </a:p>
        </p:txBody>
      </p:sp>
      <p:pic>
        <p:nvPicPr>
          <p:cNvPr id="2051" name="Picture 3" descr="C:\Users\GALVAO\Desktop\Alimentação saudável\PIirâmide_Alimentar_Infantil - Có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3307647"/>
            <a:ext cx="4176464" cy="5096290"/>
          </a:xfrm>
          <a:prstGeom prst="rect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188640" y="467543"/>
            <a:ext cx="6449280" cy="1715855"/>
          </a:xfrm>
          <a:prstGeom prst="roundRect">
            <a:avLst/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42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4664" y="453023"/>
            <a:ext cx="608072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8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latin typeface="Comic Sans MS" panose="030F0702030302020204" pitchFamily="66" charset="0"/>
              </a:rPr>
              <a:t>VOCÊ SABIA QUE UMA ALIMENTAÇÃO SAUDÁVEL PREVINE VÁRIAS DOENÇAS, AJUDA A MELHORAR O HUMOR, ALÉM DE DAR FORÇA E ENERGIA PARA BRINCAR O DIA TODO. POR ISSO É MUITO IMPORTANTE MANTER UMA ALIMENTAÇÃO BALANCEADA, INGERINDO ARROZ, FEIJÃO, CARNE, MASSAS, ALÉM DE MUITAS FRUTAS, LEGUMES E VERDURAS DURANTE AS REFEIÇÕES.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88640" y="323528"/>
            <a:ext cx="6480720" cy="2304256"/>
          </a:xfrm>
          <a:prstGeom prst="roundRect">
            <a:avLst/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C:\Users\GALVAO\Desktop\ffe9d99a-5013-4130-b27e-bd09e73514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05254"/>
            <a:ext cx="6043811" cy="48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93599" y="2915816"/>
            <a:ext cx="539442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Comic Sans MS" panose="030F0702030302020204" pitchFamily="66" charset="0"/>
              </a:rPr>
              <a:t>9- VAMOS REGISTRAR: </a:t>
            </a:r>
          </a:p>
          <a:p>
            <a:pPr algn="ctr"/>
            <a:endParaRPr lang="pt-BR" sz="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1400" dirty="0" smtClean="0">
                <a:latin typeface="Comic Sans MS" panose="030F0702030302020204" pitchFamily="66" charset="0"/>
              </a:rPr>
              <a:t>DESENHE NO PRATO ABAIXO OS ALIMENTOS QUE VOCÊ </a:t>
            </a:r>
          </a:p>
          <a:p>
            <a:pPr algn="ctr"/>
            <a:r>
              <a:rPr lang="pt-BR" sz="1400" dirty="0" smtClean="0">
                <a:latin typeface="Comic Sans MS" panose="030F0702030302020204" pitchFamily="66" charset="0"/>
              </a:rPr>
              <a:t>MAIS GOSTA DE COMER NO ALMOÇO. </a:t>
            </a:r>
            <a:endParaRPr lang="pt-BR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73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977</Words>
  <Application>Microsoft Office PowerPoint</Application>
  <PresentationFormat>Apresentação na tela (4:3)</PresentationFormat>
  <Paragraphs>164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GALVAO</dc:creator>
  <cp:lastModifiedBy>CEMEI</cp:lastModifiedBy>
  <cp:revision>61</cp:revision>
  <dcterms:created xsi:type="dcterms:W3CDTF">2020-05-12T17:06:48Z</dcterms:created>
  <dcterms:modified xsi:type="dcterms:W3CDTF">2020-05-18T23:42:48Z</dcterms:modified>
</cp:coreProperties>
</file>