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5" r:id="rId2"/>
    <p:sldId id="273" r:id="rId3"/>
    <p:sldId id="274" r:id="rId4"/>
    <p:sldId id="256" r:id="rId5"/>
    <p:sldId id="257" r:id="rId6"/>
    <p:sldId id="261" r:id="rId7"/>
    <p:sldId id="263" r:id="rId8"/>
    <p:sldId id="258" r:id="rId9"/>
    <p:sldId id="259" r:id="rId10"/>
    <p:sldId id="262" r:id="rId11"/>
    <p:sldId id="264" r:id="rId12"/>
    <p:sldId id="265" r:id="rId13"/>
    <p:sldId id="268" r:id="rId14"/>
    <p:sldId id="269" r:id="rId15"/>
    <p:sldId id="271" r:id="rId16"/>
    <p:sldId id="266" r:id="rId17"/>
    <p:sldId id="276" r:id="rId18"/>
  </p:sldIdLst>
  <p:sldSz cx="6858000" cy="9144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90" autoAdjust="0"/>
  </p:normalViewPr>
  <p:slideViewPr>
    <p:cSldViewPr>
      <p:cViewPr varScale="1">
        <p:scale>
          <a:sx n="53" d="100"/>
          <a:sy n="53" d="100"/>
        </p:scale>
        <p:origin x="2268" y="7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31C9BE-66BC-40EF-88CE-6053E5888861}" type="datetimeFigureOut">
              <a:rPr lang="pt-BR" smtClean="0"/>
              <a:t>03/06/2020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9532FE-9E9A-40E1-B006-9E5EC38363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9206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532FE-9E9A-40E1-B006-9E5EC383635A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3103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A3470-B6EB-46A3-966C-D624677331A9}" type="datetimeFigureOut">
              <a:rPr lang="pt-BR" smtClean="0"/>
              <a:t>03/06/2020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6EC82-85E0-4DE3-8415-A05C231D25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1421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A3470-B6EB-46A3-966C-D624677331A9}" type="datetimeFigureOut">
              <a:rPr lang="pt-BR" smtClean="0"/>
              <a:t>03/06/2020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6EC82-85E0-4DE3-8415-A05C231D25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4665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A3470-B6EB-46A3-966C-D624677331A9}" type="datetimeFigureOut">
              <a:rPr lang="pt-BR" smtClean="0"/>
              <a:t>03/06/2020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6EC82-85E0-4DE3-8415-A05C231D25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5665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A3470-B6EB-46A3-966C-D624677331A9}" type="datetimeFigureOut">
              <a:rPr lang="pt-BR" smtClean="0"/>
              <a:t>03/06/2020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6EC82-85E0-4DE3-8415-A05C231D25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5287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A3470-B6EB-46A3-966C-D624677331A9}" type="datetimeFigureOut">
              <a:rPr lang="pt-BR" smtClean="0"/>
              <a:t>03/06/2020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6EC82-85E0-4DE3-8415-A05C231D25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3537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A3470-B6EB-46A3-966C-D624677331A9}" type="datetimeFigureOut">
              <a:rPr lang="pt-BR" smtClean="0"/>
              <a:t>03/06/2020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6EC82-85E0-4DE3-8415-A05C231D25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888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A3470-B6EB-46A3-966C-D624677331A9}" type="datetimeFigureOut">
              <a:rPr lang="pt-BR" smtClean="0"/>
              <a:t>03/06/2020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6EC82-85E0-4DE3-8415-A05C231D25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0771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A3470-B6EB-46A3-966C-D624677331A9}" type="datetimeFigureOut">
              <a:rPr lang="pt-BR" smtClean="0"/>
              <a:t>03/06/2020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6EC82-85E0-4DE3-8415-A05C231D25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3517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A3470-B6EB-46A3-966C-D624677331A9}" type="datetimeFigureOut">
              <a:rPr lang="pt-BR" smtClean="0"/>
              <a:t>03/06/2020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6EC82-85E0-4DE3-8415-A05C231D25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6370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A3470-B6EB-46A3-966C-D624677331A9}" type="datetimeFigureOut">
              <a:rPr lang="pt-BR" smtClean="0"/>
              <a:t>03/06/2020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6EC82-85E0-4DE3-8415-A05C231D25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6863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A3470-B6EB-46A3-966C-D624677331A9}" type="datetimeFigureOut">
              <a:rPr lang="pt-BR" smtClean="0"/>
              <a:t>03/06/2020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6EC82-85E0-4DE3-8415-A05C231D25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8283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A3470-B6EB-46A3-966C-D624677331A9}" type="datetimeFigureOut">
              <a:rPr lang="pt-BR" smtClean="0"/>
              <a:t>03/06/2020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6EC82-85E0-4DE3-8415-A05C231D25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7747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youtube.com/watch?v=z-Y4UaMWbMk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youtube.com/watch?v=ED5ux98B-F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188640" y="323528"/>
            <a:ext cx="6555085" cy="8591222"/>
            <a:chOff x="188640" y="323528"/>
            <a:chExt cx="6555085" cy="8591222"/>
          </a:xfrm>
        </p:grpSpPr>
        <p:pic>
          <p:nvPicPr>
            <p:cNvPr id="1028" name="Picture 4" descr="C:\Users\GALVAO\Desktop\Imagem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640" y="323528"/>
              <a:ext cx="6555085" cy="8591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CaixaDeTexto 5"/>
            <p:cNvSpPr txBox="1"/>
            <p:nvPr/>
          </p:nvSpPr>
          <p:spPr>
            <a:xfrm>
              <a:off x="382669" y="8052976"/>
              <a:ext cx="4208203" cy="8156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300" b="1" dirty="0" smtClean="0">
                  <a:solidFill>
                    <a:schemeClr val="tx2">
                      <a:lumMod val="50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Abraço a todos...</a:t>
              </a:r>
            </a:p>
            <a:p>
              <a:r>
                <a:rPr lang="pt-BR" sz="1300" b="1" dirty="0" smtClean="0">
                  <a:solidFill>
                    <a:schemeClr val="tx2">
                      <a:lumMod val="50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Com carinho: </a:t>
              </a:r>
              <a:r>
                <a:rPr lang="pt-BR" sz="1300" b="1" smtClean="0">
                  <a:solidFill>
                    <a:schemeClr val="tx2">
                      <a:lumMod val="50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Profªs </a:t>
              </a:r>
              <a:r>
                <a:rPr lang="pt-BR" sz="1300" b="1" dirty="0" smtClean="0">
                  <a:solidFill>
                    <a:schemeClr val="tx2">
                      <a:lumMod val="50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Marcelli – Caroline – Lorimar</a:t>
              </a:r>
            </a:p>
            <a:p>
              <a:endParaRPr lang="pt-BR" sz="8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endParaRPr>
            </a:p>
            <a:p>
              <a:r>
                <a:rPr lang="pt-BR" sz="1300" b="1" dirty="0" smtClean="0">
                  <a:solidFill>
                    <a:schemeClr val="tx2">
                      <a:lumMod val="50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02/06/2030</a:t>
              </a:r>
              <a:endParaRPr lang="pt-BR" sz="13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343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04664" y="467544"/>
            <a:ext cx="59766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400" dirty="0">
                <a:latin typeface="Comic Sans MS" panose="030F0702030302020204" pitchFamily="66" charset="0"/>
              </a:rPr>
              <a:t> </a:t>
            </a:r>
            <a:r>
              <a:rPr lang="pt-BR" sz="1400" dirty="0" smtClean="0">
                <a:latin typeface="Comic Sans MS" panose="030F0702030302020204" pitchFamily="66" charset="0"/>
              </a:rPr>
              <a:t>       </a:t>
            </a:r>
            <a:r>
              <a:rPr lang="pt-BR" sz="1200" dirty="0" smtClean="0">
                <a:latin typeface="Comic Sans MS" panose="030F0702030302020204" pitchFamily="66" charset="0"/>
              </a:rPr>
              <a:t>MARICOTA FEZ UM DELICIOSO SANDUÍCHE, E SEUS AMIGOS SENTIRAM O CHEIRINHO GOSTOSO DOS INGREDIENTES QUE FORAM UTILIZADOS PARA MONTÁ-LO.</a:t>
            </a:r>
          </a:p>
          <a:p>
            <a:pPr algn="just">
              <a:lnSpc>
                <a:spcPct val="150000"/>
              </a:lnSpc>
            </a:pPr>
            <a:r>
              <a:rPr lang="pt-BR" sz="1200" dirty="0">
                <a:latin typeface="Comic Sans MS" panose="030F0702030302020204" pitchFamily="66" charset="0"/>
              </a:rPr>
              <a:t> </a:t>
            </a:r>
            <a:r>
              <a:rPr lang="pt-BR" sz="1200" dirty="0" smtClean="0">
                <a:latin typeface="Comic Sans MS" panose="030F0702030302020204" pitchFamily="66" charset="0"/>
              </a:rPr>
              <a:t>       ASSIM, PODEMOS PERCEBER QUE OS ANIMAIS UTILIZARAM UM ÓRGÃO PARA SENTIR O CHEIRO: </a:t>
            </a:r>
            <a:r>
              <a:rPr lang="pt-BR" sz="1200" b="1" dirty="0" smtClean="0">
                <a:latin typeface="Comic Sans MS" panose="030F0702030302020204" pitchFamily="66" charset="0"/>
              </a:rPr>
              <a:t>O NARIZ</a:t>
            </a:r>
            <a:r>
              <a:rPr lang="pt-BR" sz="1200" dirty="0" smtClean="0">
                <a:latin typeface="Comic Sans MS" panose="030F0702030302020204" pitchFamily="66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t-BR" sz="1200" dirty="0">
                <a:latin typeface="Comic Sans MS" panose="030F0702030302020204" pitchFamily="66" charset="0"/>
              </a:rPr>
              <a:t> </a:t>
            </a:r>
            <a:r>
              <a:rPr lang="pt-BR" sz="1200" dirty="0" smtClean="0">
                <a:latin typeface="Comic Sans MS" panose="030F0702030302020204" pitchFamily="66" charset="0"/>
              </a:rPr>
              <a:t>       VAMOS CONHECER UM POUCO MAIS DOS NOSSOS ÓRGÃOS DOS SENTIDOS:</a:t>
            </a:r>
          </a:p>
          <a:p>
            <a:pPr algn="ctr">
              <a:lnSpc>
                <a:spcPct val="150000"/>
              </a:lnSpc>
            </a:pPr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11-</a:t>
            </a:r>
            <a:r>
              <a:rPr lang="pt-B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pt-BR" sz="1200" dirty="0" smtClean="0">
                <a:latin typeface="Comic Sans MS" panose="030F0702030302020204" pitchFamily="66" charset="0"/>
              </a:rPr>
              <a:t>ACESSE O LINK E ASSISTA O VÍDEO:</a:t>
            </a:r>
          </a:p>
          <a:p>
            <a:pPr algn="ctr">
              <a:lnSpc>
                <a:spcPct val="150000"/>
              </a:lnSpc>
            </a:pPr>
            <a:r>
              <a:rPr lang="pt-BR" sz="1200" dirty="0" smtClean="0">
                <a:hlinkClick r:id="rId2"/>
              </a:rPr>
              <a:t>https://www.youtube.com/watch?v=z-Y4UaMWbMk</a:t>
            </a:r>
            <a:endParaRPr lang="pt-BR" sz="1200" dirty="0">
              <a:latin typeface="Comic Sans MS" panose="030F0702030302020204" pitchFamily="66" charset="0"/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188640" y="395537"/>
            <a:ext cx="6480720" cy="2749664"/>
          </a:xfrm>
          <a:prstGeom prst="roundRect">
            <a:avLst/>
          </a:prstGeom>
          <a:noFill/>
          <a:ln w="444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5" name="Picture 3" descr="C:\Users\GALVAO\Desktop\WhatsApp Image 2020-05-27 at 22.43.5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84" y="3300611"/>
            <a:ext cx="5211704" cy="559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452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ALVAO\Desktop\Imagem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7" y="1619673"/>
            <a:ext cx="6800273" cy="727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620688" y="539552"/>
            <a:ext cx="568863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12-</a:t>
            </a:r>
            <a:r>
              <a:rPr lang="pt-BR" b="1" dirty="0" smtClean="0">
                <a:latin typeface="Comic Sans MS" panose="030F0702030302020204" pitchFamily="66" charset="0"/>
              </a:rPr>
              <a:t> </a:t>
            </a:r>
            <a:r>
              <a:rPr lang="pt-BR" sz="1600" dirty="0" smtClean="0">
                <a:latin typeface="Comic Sans MS" panose="030F0702030302020204" pitchFamily="66" charset="0"/>
              </a:rPr>
              <a:t>LIGUE A PARTE DO CORPO QUE AS CRIANÇAS </a:t>
            </a:r>
          </a:p>
          <a:p>
            <a:r>
              <a:rPr lang="pt-BR" sz="1600" dirty="0" smtClean="0">
                <a:latin typeface="Comic Sans MS" panose="030F0702030302020204" pitchFamily="66" charset="0"/>
              </a:rPr>
              <a:t>USARAM PARA:</a:t>
            </a:r>
            <a:endParaRPr lang="pt-BR" sz="1600" dirty="0">
              <a:latin typeface="Comic Sans MS" panose="030F0702030302020204" pitchFamily="66" charset="0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332656" y="467544"/>
            <a:ext cx="6134028" cy="792088"/>
          </a:xfrm>
          <a:prstGeom prst="roundRect">
            <a:avLst/>
          </a:prstGeom>
          <a:noFill/>
          <a:ln w="444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8584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76671" y="288152"/>
            <a:ext cx="6120680" cy="1259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13- </a:t>
            </a:r>
            <a:r>
              <a:rPr lang="pt-BR" sz="1300" b="1" dirty="0" smtClean="0">
                <a:latin typeface="Comic Sans MS" panose="030F0702030302020204" pitchFamily="66" charset="0"/>
              </a:rPr>
              <a:t>SANDUÍCHE DE PALAVRAS</a:t>
            </a:r>
          </a:p>
          <a:p>
            <a:pPr algn="just">
              <a:lnSpc>
                <a:spcPct val="150000"/>
              </a:lnSpc>
            </a:pPr>
            <a:r>
              <a:rPr lang="pt-BR" sz="1300" dirty="0" smtClean="0">
                <a:latin typeface="Comic Sans MS" panose="030F0702030302020204" pitchFamily="66" charset="0"/>
              </a:rPr>
              <a:t>COLE ENTRE AS FATIAS DE PÃO ABAIXO NOMES DE INGREDIENTES QUE PODEMOS UTILIZAR PARA RECHEAR UM SANDUÍCHE: (AS PALAVRAS ESTÃO EM ANEXO).</a:t>
            </a:r>
            <a:endParaRPr lang="pt-BR" sz="1300" dirty="0">
              <a:latin typeface="Comic Sans MS" panose="030F0702030302020204" pitchFamily="66" charset="0"/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351694" y="271999"/>
            <a:ext cx="6264696" cy="1347673"/>
          </a:xfrm>
          <a:prstGeom prst="roundRect">
            <a:avLst/>
          </a:prstGeom>
          <a:noFill/>
          <a:ln w="444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84" y="7740352"/>
            <a:ext cx="6506306" cy="1263867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260648" y="7956376"/>
            <a:ext cx="626469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14- </a:t>
            </a:r>
            <a:r>
              <a:rPr lang="pt-BR" sz="1300" dirty="0" smtClean="0">
                <a:latin typeface="Comic Sans MS" panose="030F0702030302020204" pitchFamily="66" charset="0"/>
              </a:rPr>
              <a:t>DEPOIS DE MONTAR O SANDUÍCHE DE PALAVRAS, USE SUA CRIATIVIDADE </a:t>
            </a:r>
            <a:r>
              <a:rPr lang="pt-BR" sz="1300" smtClean="0">
                <a:latin typeface="Comic Sans MS" panose="030F0702030302020204" pitchFamily="66" charset="0"/>
              </a:rPr>
              <a:t>E CONSTRUA UM </a:t>
            </a:r>
            <a:r>
              <a:rPr lang="pt-BR" sz="1300" dirty="0" smtClean="0">
                <a:latin typeface="Comic Sans MS" panose="030F0702030302020204" pitchFamily="66" charset="0"/>
              </a:rPr>
              <a:t>SANDUÍCHE </a:t>
            </a:r>
            <a:r>
              <a:rPr lang="pt-BR" sz="1300" smtClean="0">
                <a:latin typeface="Comic Sans MS" panose="030F0702030302020204" pitchFamily="66" charset="0"/>
              </a:rPr>
              <a:t>COM MASSA DE MODELAR, E </a:t>
            </a:r>
            <a:r>
              <a:rPr lang="pt-BR" sz="1300" dirty="0" smtClean="0">
                <a:latin typeface="Comic Sans MS" panose="030F0702030302020204" pitchFamily="66" charset="0"/>
              </a:rPr>
              <a:t>NÃO ESQUEÇA DE MANDAR AS FOTOS DO SEU SANDUÍCHE DE MASSINHA PARA A PROFESSORA.</a:t>
            </a:r>
            <a:endParaRPr lang="pt-BR" sz="1300" dirty="0">
              <a:latin typeface="Comic Sans MS" panose="030F0702030302020204" pitchFamily="66" charset="0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1196752" y="1763688"/>
            <a:ext cx="4680520" cy="5832648"/>
            <a:chOff x="1196752" y="1763688"/>
            <a:chExt cx="4680520" cy="5832648"/>
          </a:xfrm>
        </p:grpSpPr>
        <p:sp>
          <p:nvSpPr>
            <p:cNvPr id="6" name="CaixaDeTexto 5"/>
            <p:cNvSpPr txBox="1"/>
            <p:nvPr/>
          </p:nvSpPr>
          <p:spPr>
            <a:xfrm>
              <a:off x="1601030" y="1836857"/>
              <a:ext cx="377218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200" dirty="0" smtClean="0"/>
                <a:t> </a:t>
              </a:r>
              <a:r>
                <a:rPr lang="pt-BR" sz="2000" b="1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SANDUÍCHE DE PALAVRAS</a:t>
              </a:r>
              <a:endParaRPr lang="pt-BR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1027" name="Picture 3" descr="C:\Users\GALVAO\Desktop\Imagem1 - Cópia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2037" y="2321967"/>
              <a:ext cx="3913187" cy="49863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tângulo 7"/>
            <p:cNvSpPr/>
            <p:nvPr/>
          </p:nvSpPr>
          <p:spPr>
            <a:xfrm>
              <a:off x="1196752" y="1763688"/>
              <a:ext cx="4680520" cy="5832648"/>
            </a:xfrm>
            <a:prstGeom prst="rect">
              <a:avLst/>
            </a:prstGeom>
            <a:noFill/>
            <a:ln w="44450" cmpd="thickThin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189002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332656" y="395536"/>
            <a:ext cx="6192688" cy="8568952"/>
            <a:chOff x="332656" y="395536"/>
            <a:chExt cx="6192688" cy="8568952"/>
          </a:xfrm>
        </p:grpSpPr>
        <p:sp>
          <p:nvSpPr>
            <p:cNvPr id="4" name="CaixaDeTexto 3"/>
            <p:cNvSpPr txBox="1"/>
            <p:nvPr/>
          </p:nvSpPr>
          <p:spPr>
            <a:xfrm>
              <a:off x="332656" y="539552"/>
              <a:ext cx="59766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15-</a:t>
              </a:r>
              <a:r>
                <a:rPr lang="pt-BR" b="1" dirty="0" smtClean="0">
                  <a:latin typeface="Comic Sans MS" panose="030F0702030302020204" pitchFamily="66" charset="0"/>
                </a:rPr>
                <a:t> </a:t>
              </a:r>
              <a:r>
                <a:rPr lang="pt-BR" dirty="0" smtClean="0">
                  <a:latin typeface="Comic Sans MS" panose="030F0702030302020204" pitchFamily="66" charset="0"/>
                </a:rPr>
                <a:t>LEIA ABAIXO A ESTROFE DA HISTÓRIA: </a:t>
              </a:r>
            </a:p>
            <a:p>
              <a:pPr algn="ctr"/>
              <a:r>
                <a:rPr lang="pt-BR" b="1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O SANDUÍCHE DA MARICOTA</a:t>
              </a:r>
              <a:endParaRPr lang="pt-B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5" name="Retângulo de cantos arredondados 4"/>
            <p:cNvSpPr/>
            <p:nvPr/>
          </p:nvSpPr>
          <p:spPr>
            <a:xfrm>
              <a:off x="476671" y="395536"/>
              <a:ext cx="5763299" cy="1008112"/>
            </a:xfrm>
            <a:prstGeom prst="roundRect">
              <a:avLst/>
            </a:prstGeom>
            <a:noFill/>
            <a:ln w="31750" cmpd="thickThin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6147" name="Picture 3" descr="C:\Users\GALVAO\Desktop\WhatsApp Image 2020-05-28 at 14.44.11 - Cópia.jpe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656" y="1547664"/>
              <a:ext cx="6192688" cy="7416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CaixaDeTexto 5"/>
            <p:cNvSpPr txBox="1"/>
            <p:nvPr/>
          </p:nvSpPr>
          <p:spPr>
            <a:xfrm>
              <a:off x="3950562" y="2843808"/>
              <a:ext cx="22894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400" b="1" dirty="0" smtClean="0">
                  <a:latin typeface="Comic Sans MS" panose="030F0702030302020204" pitchFamily="66" charset="0"/>
                </a:rPr>
                <a:t>1- </a:t>
              </a:r>
              <a:r>
                <a:rPr lang="pt-BR" sz="1400" dirty="0" smtClean="0">
                  <a:latin typeface="Comic Sans MS" panose="030F0702030302020204" pitchFamily="66" charset="0"/>
                </a:rPr>
                <a:t>COPIE DA ESTROFE </a:t>
              </a:r>
            </a:p>
            <a:p>
              <a:pPr algn="ctr"/>
              <a:r>
                <a:rPr lang="pt-BR" sz="1400" dirty="0" smtClean="0">
                  <a:latin typeface="Comic Sans MS" panose="030F0702030302020204" pitchFamily="66" charset="0"/>
                </a:rPr>
                <a:t>PALAVRAS COM</a:t>
              </a:r>
              <a:r>
                <a:rPr lang="pt-BR" sz="1200" dirty="0" smtClean="0">
                  <a:latin typeface="Comic Sans MS" panose="030F0702030302020204" pitchFamily="66" charset="0"/>
                </a:rPr>
                <a:t>:</a:t>
              </a:r>
              <a:endParaRPr lang="pt-BR" sz="1200" dirty="0">
                <a:latin typeface="Comic Sans MS" panose="030F0702030302020204" pitchFamily="66" charset="0"/>
              </a:endParaRPr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476672" y="6403558"/>
              <a:ext cx="55034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b="1" dirty="0" smtClean="0">
                  <a:latin typeface="Comic Sans MS" panose="030F0702030302020204" pitchFamily="66" charset="0"/>
                </a:rPr>
                <a:t>2- </a:t>
              </a:r>
              <a:r>
                <a:rPr lang="pt-BR" sz="1400" dirty="0" smtClean="0">
                  <a:latin typeface="Comic Sans MS" panose="030F0702030302020204" pitchFamily="66" charset="0"/>
                </a:rPr>
                <a:t>DESENHO NO QUADRO  </a:t>
              </a:r>
              <a:r>
                <a:rPr lang="pt-BR" sz="1400" b="1" dirty="0" smtClean="0">
                  <a:latin typeface="Comic Sans MS" panose="030F0702030302020204" pitchFamily="66" charset="0"/>
                </a:rPr>
                <a:t>10 </a:t>
              </a:r>
              <a:r>
                <a:rPr lang="pt-BR" sz="1400" dirty="0" smtClean="0">
                  <a:latin typeface="Comic Sans MS" panose="030F0702030302020204" pitchFamily="66" charset="0"/>
                </a:rPr>
                <a:t>BANANAS PARA O MACACO:</a:t>
              </a:r>
              <a:endParaRPr lang="pt-BR" sz="1400" dirty="0">
                <a:latin typeface="Comic Sans MS" panose="030F0702030302020204" pitchFamily="66" charset="0"/>
              </a:endParaRPr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476672" y="8045515"/>
              <a:ext cx="5251759" cy="7029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1400" b="1" dirty="0" smtClean="0">
                  <a:latin typeface="Comic Sans MS" panose="030F0702030302020204" pitchFamily="66" charset="0"/>
                </a:rPr>
                <a:t>3-</a:t>
              </a:r>
              <a:r>
                <a:rPr lang="pt-BR" sz="1400" dirty="0" smtClean="0">
                  <a:latin typeface="Comic Sans MS" panose="030F0702030302020204" pitchFamily="66" charset="0"/>
                </a:rPr>
                <a:t> O MACACO TINHA </a:t>
              </a:r>
              <a:r>
                <a:rPr lang="pt-BR" sz="1400" b="1" dirty="0" smtClean="0">
                  <a:latin typeface="Comic Sans MS" panose="030F0702030302020204" pitchFamily="66" charset="0"/>
                </a:rPr>
                <a:t>10</a:t>
              </a:r>
              <a:r>
                <a:rPr lang="pt-BR" sz="1400" dirty="0" smtClean="0">
                  <a:latin typeface="Comic Sans MS" panose="030F0702030302020204" pitchFamily="66" charset="0"/>
                </a:rPr>
                <a:t> BANANAS , MAS ELE COMEU </a:t>
              </a:r>
              <a:r>
                <a:rPr lang="pt-BR" sz="1400" b="1" dirty="0" smtClean="0">
                  <a:latin typeface="Comic Sans MS" panose="030F0702030302020204" pitchFamily="66" charset="0"/>
                </a:rPr>
                <a:t>4.</a:t>
              </a:r>
            </a:p>
            <a:p>
              <a:pPr>
                <a:lnSpc>
                  <a:spcPct val="150000"/>
                </a:lnSpc>
              </a:pPr>
              <a:r>
                <a:rPr lang="pt-BR" sz="1400" dirty="0" smtClean="0">
                  <a:latin typeface="Comic Sans MS" panose="030F0702030302020204" pitchFamily="66" charset="0"/>
                </a:rPr>
                <a:t>COM QUANTAS BANANAS ELE FICOU? _______.</a:t>
              </a:r>
              <a:endParaRPr lang="pt-BR" sz="1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3952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836712" y="417602"/>
            <a:ext cx="52565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16-</a:t>
            </a:r>
            <a:r>
              <a:rPr lang="pt-BR" sz="1200" b="1" dirty="0" smtClean="0">
                <a:latin typeface="Comic Sans MS" panose="030F0702030302020204" pitchFamily="66" charset="0"/>
              </a:rPr>
              <a:t> </a:t>
            </a:r>
            <a:r>
              <a:rPr lang="pt-BR" sz="1200" dirty="0" smtClean="0">
                <a:latin typeface="Comic Sans MS" panose="030F0702030302020204" pitchFamily="66" charset="0"/>
              </a:rPr>
              <a:t>ESCREVA OS NOMES DOS ÓRGÃOS DOS SENTIDOS DE ACORDO COM A NUMERAÇÃO</a:t>
            </a:r>
            <a:r>
              <a:rPr lang="pt-BR" sz="1300" dirty="0" smtClean="0">
                <a:latin typeface="Comic Sans MS" panose="030F0702030302020204" pitchFamily="66" charset="0"/>
              </a:rPr>
              <a:t>: </a:t>
            </a:r>
            <a:endParaRPr lang="pt-BR" sz="1300" dirty="0">
              <a:latin typeface="Comic Sans MS" panose="030F0702030302020204" pitchFamily="66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20688" y="251520"/>
            <a:ext cx="5673348" cy="8784976"/>
          </a:xfrm>
          <a:prstGeom prst="rect">
            <a:avLst/>
          </a:prstGeom>
          <a:noFill/>
          <a:ln w="444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836712" y="5220072"/>
            <a:ext cx="5457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17-</a:t>
            </a:r>
            <a:r>
              <a:rPr lang="pt-BR" sz="1200" b="1" cap="all" dirty="0" smtClean="0">
                <a:latin typeface="Comic Sans MS" panose="030F0702030302020204" pitchFamily="66" charset="0"/>
              </a:rPr>
              <a:t> </a:t>
            </a:r>
            <a:r>
              <a:rPr lang="pt-BR" sz="1200" cap="all" dirty="0" smtClean="0">
                <a:latin typeface="Comic Sans MS" panose="030F0702030302020204" pitchFamily="66" charset="0"/>
              </a:rPr>
              <a:t>É por meio dos sentidos que percebemos o mundo ao nosso redor.  Nós temos </a:t>
            </a:r>
            <a:r>
              <a:rPr lang="pt-BR" sz="1200" b="1" cap="all" dirty="0" smtClean="0">
                <a:latin typeface="Comic Sans MS" panose="030F0702030302020204" pitchFamily="66" charset="0"/>
              </a:rPr>
              <a:t>CINCO sentidos</a:t>
            </a:r>
            <a:r>
              <a:rPr lang="pt-BR" sz="1200" cap="all" dirty="0" smtClean="0">
                <a:latin typeface="Comic Sans MS" panose="030F0702030302020204" pitchFamily="66" charset="0"/>
              </a:rPr>
              <a:t>: </a:t>
            </a:r>
          </a:p>
          <a:p>
            <a:pPr algn="just"/>
            <a:endParaRPr lang="pt-BR" sz="1200" cap="all" dirty="0">
              <a:latin typeface="Comic Sans MS" panose="030F0702030302020204" pitchFamily="66" charset="0"/>
            </a:endParaRPr>
          </a:p>
        </p:txBody>
      </p:sp>
      <p:pic>
        <p:nvPicPr>
          <p:cNvPr id="7174" name="Picture 6" descr="C:\Users\GALVAO\Desktop\WhatsApp Image 2020-05-28 at 15.01.0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768" y="5652120"/>
            <a:ext cx="4248150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707980" y="6444208"/>
            <a:ext cx="56733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 smtClean="0">
                <a:latin typeface="Comic Sans MS" panose="030F0702030302020204" pitchFamily="66" charset="0"/>
              </a:rPr>
              <a:t>DESENHE NO MENINO OS CINCO SENTIDOS QUE ESTÃO FALTANDO </a:t>
            </a:r>
            <a:endParaRPr lang="pt-BR" sz="1200" dirty="0">
              <a:latin typeface="Comic Sans MS" panose="030F0702030302020204" pitchFamily="66" charset="0"/>
            </a:endParaRPr>
          </a:p>
        </p:txBody>
      </p:sp>
      <p:pic>
        <p:nvPicPr>
          <p:cNvPr id="7175" name="Picture 7" descr="C:\Users\GALVAO\Desktop\Imagem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768" y="822003"/>
            <a:ext cx="4251325" cy="411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352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88640" y="179512"/>
            <a:ext cx="63995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18-</a:t>
            </a:r>
            <a:r>
              <a:rPr lang="pt-BR" sz="1600" b="1" dirty="0" smtClean="0">
                <a:latin typeface="Comic Sans MS" panose="030F0702030302020204" pitchFamily="66" charset="0"/>
              </a:rPr>
              <a:t> </a:t>
            </a:r>
            <a:r>
              <a:rPr lang="pt-BR" sz="1600" dirty="0" smtClean="0">
                <a:latin typeface="Comic Sans MS" panose="030F0702030302020204" pitchFamily="66" charset="0"/>
              </a:rPr>
              <a:t>COM A AJUDA DO PAPAI E DA MAMÃE VAMOS PINTAR, </a:t>
            </a:r>
          </a:p>
          <a:p>
            <a:r>
              <a:rPr lang="pt-BR" sz="1600" dirty="0" smtClean="0">
                <a:latin typeface="Comic Sans MS" panose="030F0702030302020204" pitchFamily="66" charset="0"/>
              </a:rPr>
              <a:t>RECORTAR E MONTAR A GALINHA MARICOTA</a:t>
            </a:r>
            <a:endParaRPr lang="pt-BR" sz="1600" dirty="0">
              <a:latin typeface="Comic Sans MS" panose="030F0702030302020204" pitchFamily="66" charset="0"/>
            </a:endParaRPr>
          </a:p>
        </p:txBody>
      </p:sp>
      <p:pic>
        <p:nvPicPr>
          <p:cNvPr id="8194" name="Picture 2" descr="C:\Users\GALVAO\Desktop\Imagem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882570"/>
            <a:ext cx="6039469" cy="808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778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066701"/>
              </p:ext>
            </p:extLst>
          </p:nvPr>
        </p:nvGraphicFramePr>
        <p:xfrm>
          <a:off x="387690" y="2030794"/>
          <a:ext cx="6172199" cy="2683070"/>
        </p:xfrm>
        <a:graphic>
          <a:graphicData uri="http://schemas.openxmlformats.org/drawingml/2006/table">
            <a:tbl>
              <a:tblPr firstRow="1" firstCol="1" bandRow="1"/>
              <a:tblGrid>
                <a:gridCol w="9904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022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449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2601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0857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271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PÃO</a:t>
                      </a:r>
                    </a:p>
                  </a:txBody>
                  <a:tcPr marL="65908" marR="65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 smtClean="0"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BANANA</a:t>
                      </a:r>
                      <a:endParaRPr lang="pt-BR" sz="150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5908" marR="65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QUEIJO</a:t>
                      </a:r>
                    </a:p>
                  </a:txBody>
                  <a:tcPr marL="65908" marR="65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 smtClean="0"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OSSO</a:t>
                      </a:r>
                      <a:endParaRPr lang="pt-BR" sz="150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5908" marR="65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ERVILHA</a:t>
                      </a:r>
                    </a:p>
                  </a:txBody>
                  <a:tcPr marL="65908" marR="65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71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 smtClean="0"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MEL</a:t>
                      </a:r>
                      <a:endParaRPr lang="pt-BR" sz="150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5908" marR="65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dirty="0" smtClean="0"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MILHO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5908" marR="65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 smtClean="0"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AÇÚCAR</a:t>
                      </a:r>
                      <a:endParaRPr lang="pt-BR" sz="150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5908" marR="65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dirty="0" smtClean="0"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PRESUNTO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5908" marR="65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 smtClean="0"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MACARRÃO</a:t>
                      </a:r>
                      <a:endParaRPr lang="pt-BR" sz="150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5908" marR="65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508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TOMATE</a:t>
                      </a:r>
                    </a:p>
                  </a:txBody>
                  <a:tcPr marL="65908" marR="65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 smtClean="0"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ALFACE</a:t>
                      </a:r>
                      <a:endParaRPr lang="pt-BR" sz="150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5908" marR="65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MAIONESE</a:t>
                      </a:r>
                    </a:p>
                  </a:txBody>
                  <a:tcPr marL="65908" marR="65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 smtClean="0"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LARANJA</a:t>
                      </a:r>
                      <a:endParaRPr lang="pt-BR" sz="150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5908" marR="65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HAMBÚRGUER</a:t>
                      </a:r>
                    </a:p>
                  </a:txBody>
                  <a:tcPr marL="65908" marR="65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89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 smtClean="0"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LEITE</a:t>
                      </a:r>
                      <a:endParaRPr lang="pt-BR" sz="150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5908" marR="65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 smtClean="0"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CAPIM</a:t>
                      </a:r>
                      <a:endParaRPr lang="pt-BR" sz="150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5908" marR="65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dirty="0" smtClean="0"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SARDINHA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5908" marR="65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dirty="0" smtClean="0"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BISCOITO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5908" marR="65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dirty="0" smtClean="0"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PEPINO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5908" marR="65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389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OVO</a:t>
                      </a:r>
                    </a:p>
                  </a:txBody>
                  <a:tcPr marL="65908" marR="65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dirty="0" smtClean="0"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SALAME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5908" marR="65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 smtClean="0"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IOGURTE</a:t>
                      </a:r>
                      <a:endParaRPr lang="pt-BR" sz="150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5908" marR="65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AZEITONA</a:t>
                      </a:r>
                    </a:p>
                  </a:txBody>
                  <a:tcPr marL="65908" marR="65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CATCHUP</a:t>
                      </a:r>
                    </a:p>
                  </a:txBody>
                  <a:tcPr marL="65908" marR="65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2348459" y="417602"/>
            <a:ext cx="187262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b="1" dirty="0" smtClean="0">
                <a:latin typeface="Comic Sans MS" panose="030F0702030302020204" pitchFamily="66" charset="0"/>
              </a:rPr>
              <a:t>ANEXOS</a:t>
            </a:r>
            <a:endParaRPr lang="pt-BR" sz="3000" b="1" dirty="0">
              <a:latin typeface="Comic Sans MS" panose="030F0702030302020204" pitchFamily="66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286332" y="1440523"/>
            <a:ext cx="455765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500" b="1" dirty="0" smtClean="0">
                <a:latin typeface="Comic Sans MS" panose="030F0702030302020204" pitchFamily="66" charset="0"/>
              </a:rPr>
              <a:t>ATIVIDADE 13 – SANDUÍCHE DE PALAVRAS</a:t>
            </a:r>
            <a:endParaRPr lang="pt-BR" sz="15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323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4"/>
          <p:cNvSpPr txBox="1">
            <a:spLocks/>
          </p:cNvSpPr>
          <p:nvPr/>
        </p:nvSpPr>
        <p:spPr>
          <a:xfrm>
            <a:off x="260648" y="305240"/>
            <a:ext cx="6225877" cy="1944216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3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ATIVIDADE DE INGLÊS</a:t>
            </a:r>
            <a:endParaRPr lang="pt-BR" sz="13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3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Teacher: Renara Loureiro </a:t>
            </a:r>
          </a:p>
          <a:p>
            <a:pPr algn="just"/>
            <a:r>
              <a:rPr lang="pt-BR" sz="13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Name: ___________________________________________________________Grade: Pré II</a:t>
            </a:r>
          </a:p>
          <a:p>
            <a:r>
              <a:rPr lang="pt-BR" sz="13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FRUITS</a:t>
            </a:r>
            <a:endParaRPr lang="pt-BR" sz="13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3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HELLO KIDS!! NOSSA EXPERIÊNCIA DE HOJE É COM O CONTEÚDO </a:t>
            </a:r>
            <a:r>
              <a:rPr lang="pt-BR" sz="13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FRUITS </a:t>
            </a:r>
            <a:r>
              <a:rPr lang="pt-BR" sz="13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(FRUTAS), VAMOS TRABALHAR COM QUATRO FRUTAS: </a:t>
            </a:r>
            <a:r>
              <a:rPr lang="pt-BR" sz="13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WATERMELON</a:t>
            </a:r>
            <a:r>
              <a:rPr lang="pt-BR" sz="13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(MELANCIA), </a:t>
            </a:r>
            <a:r>
              <a:rPr lang="pt-BR" sz="13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GRAPES</a:t>
            </a:r>
            <a:r>
              <a:rPr lang="pt-BR" sz="13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(UVA), </a:t>
            </a:r>
            <a:r>
              <a:rPr lang="pt-BR" sz="13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STRAWBERRY</a:t>
            </a:r>
            <a:r>
              <a:rPr lang="pt-BR" sz="13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(MORANGO) E </a:t>
            </a:r>
            <a:r>
              <a:rPr lang="pt-BR" sz="13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APPLE </a:t>
            </a:r>
            <a:r>
              <a:rPr lang="pt-BR" sz="13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(MAÇÃ). PINTE AS IMAGENS ABAIXO, DEPOIS RECORTE AS METADES DAS FRUTAS TRACEJADAS, ENCONTRE A SUA OUTRA METADE E COLE: </a:t>
            </a:r>
          </a:p>
          <a:p>
            <a:pPr algn="just"/>
            <a:r>
              <a:rPr lang="pt-BR" sz="13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Link explicativo com repetição de vocabulário: </a:t>
            </a:r>
            <a:r>
              <a:rPr lang="pt-BR" sz="1300" u="sng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https://www.youtube.com/watch?v=ED5ux98B-Fg</a:t>
            </a:r>
            <a:endParaRPr lang="pt-BR" sz="13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2411760"/>
            <a:ext cx="6038850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235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88640" y="323528"/>
            <a:ext cx="6480720" cy="2839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Comic Sans MS" panose="030F0702030302020204" pitchFamily="66" charset="0"/>
              </a:rPr>
              <a:t>Centro Municipal de Educação Infantil</a:t>
            </a:r>
          </a:p>
          <a:p>
            <a:r>
              <a:rPr lang="pt-BR" dirty="0">
                <a:latin typeface="Comic Sans MS" panose="030F0702030302020204" pitchFamily="66" charset="0"/>
              </a:rPr>
              <a:t>Galvão – SC</a:t>
            </a:r>
          </a:p>
          <a:p>
            <a:r>
              <a:rPr lang="pt-BR" dirty="0">
                <a:latin typeface="Comic Sans MS" panose="030F0702030302020204" pitchFamily="66" charset="0"/>
              </a:rPr>
              <a:t>Professoras: Caroline </a:t>
            </a:r>
            <a:r>
              <a:rPr lang="pt-BR" dirty="0" err="1">
                <a:latin typeface="Comic Sans MS" panose="030F0702030302020204" pitchFamily="66" charset="0"/>
              </a:rPr>
              <a:t>Fatini</a:t>
            </a:r>
            <a:r>
              <a:rPr lang="pt-BR" dirty="0">
                <a:latin typeface="Comic Sans MS" panose="030F0702030302020204" pitchFamily="66" charset="0"/>
              </a:rPr>
              <a:t> </a:t>
            </a:r>
            <a:r>
              <a:rPr lang="pt-BR" dirty="0" err="1">
                <a:latin typeface="Comic Sans MS" panose="030F0702030302020204" pitchFamily="66" charset="0"/>
              </a:rPr>
              <a:t>Bez</a:t>
            </a:r>
            <a:r>
              <a:rPr lang="pt-BR" dirty="0">
                <a:latin typeface="Comic Sans MS" panose="030F0702030302020204" pitchFamily="66" charset="0"/>
              </a:rPr>
              <a:t> </a:t>
            </a:r>
            <a:r>
              <a:rPr lang="pt-BR" dirty="0" err="1">
                <a:latin typeface="Comic Sans MS" panose="030F0702030302020204" pitchFamily="66" charset="0"/>
              </a:rPr>
              <a:t>Batti</a:t>
            </a:r>
            <a:endParaRPr lang="pt-BR" dirty="0">
              <a:latin typeface="Comic Sans MS" panose="030F0702030302020204" pitchFamily="66" charset="0"/>
            </a:endParaRPr>
          </a:p>
          <a:p>
            <a:r>
              <a:rPr lang="pt-BR" dirty="0">
                <a:latin typeface="Comic Sans MS" panose="030F0702030302020204" pitchFamily="66" charset="0"/>
              </a:rPr>
              <a:t>	  </a:t>
            </a:r>
            <a:r>
              <a:rPr lang="pt-BR" dirty="0" smtClean="0">
                <a:latin typeface="Comic Sans MS" panose="030F0702030302020204" pitchFamily="66" charset="0"/>
              </a:rPr>
              <a:t>     Marcelli </a:t>
            </a:r>
            <a:r>
              <a:rPr lang="pt-BR" dirty="0" err="1">
                <a:latin typeface="Comic Sans MS" panose="030F0702030302020204" pitchFamily="66" charset="0"/>
              </a:rPr>
              <a:t>Possan</a:t>
            </a:r>
            <a:r>
              <a:rPr lang="pt-BR" dirty="0">
                <a:latin typeface="Comic Sans MS" panose="030F0702030302020204" pitchFamily="66" charset="0"/>
              </a:rPr>
              <a:t> de </a:t>
            </a:r>
            <a:r>
              <a:rPr lang="pt-BR" dirty="0" smtClean="0">
                <a:latin typeface="Comic Sans MS" panose="030F0702030302020204" pitchFamily="66" charset="0"/>
              </a:rPr>
              <a:t>Freitas</a:t>
            </a:r>
          </a:p>
          <a:p>
            <a:r>
              <a:rPr lang="pt-BR" dirty="0">
                <a:latin typeface="Comic Sans MS" panose="030F0702030302020204" pitchFamily="66" charset="0"/>
              </a:rPr>
              <a:t> </a:t>
            </a:r>
            <a:r>
              <a:rPr lang="pt-BR" dirty="0" smtClean="0">
                <a:latin typeface="Comic Sans MS" panose="030F0702030302020204" pitchFamily="66" charset="0"/>
              </a:rPr>
              <a:t>                    Lorimar </a:t>
            </a:r>
            <a:r>
              <a:rPr lang="pt-BR" dirty="0">
                <a:latin typeface="Comic Sans MS" panose="030F0702030302020204" pitchFamily="66" charset="0"/>
              </a:rPr>
              <a:t>Zonta</a:t>
            </a:r>
          </a:p>
          <a:p>
            <a:r>
              <a:rPr lang="pt-BR" dirty="0">
                <a:latin typeface="Comic Sans MS" panose="030F0702030302020204" pitchFamily="66" charset="0"/>
              </a:rPr>
              <a:t>Turmas: </a:t>
            </a:r>
            <a:r>
              <a:rPr lang="pt-BR" dirty="0" err="1">
                <a:latin typeface="Comic Sans MS" panose="030F0702030302020204" pitchFamily="66" charset="0"/>
              </a:rPr>
              <a:t>Pré</a:t>
            </a:r>
            <a:r>
              <a:rPr lang="pt-BR" dirty="0">
                <a:latin typeface="Comic Sans MS" panose="030F0702030302020204" pitchFamily="66" charset="0"/>
              </a:rPr>
              <a:t> II mat. e </a:t>
            </a:r>
            <a:r>
              <a:rPr lang="pt-BR" dirty="0" err="1">
                <a:latin typeface="Comic Sans MS" panose="030F0702030302020204" pitchFamily="66" charset="0"/>
              </a:rPr>
              <a:t>vesp</a:t>
            </a:r>
            <a:r>
              <a:rPr lang="pt-BR" dirty="0">
                <a:latin typeface="Comic Sans MS" panose="030F0702030302020204" pitchFamily="66" charset="0"/>
              </a:rPr>
              <a:t>.</a:t>
            </a:r>
          </a:p>
          <a:p>
            <a:endParaRPr lang="pt-BR" dirty="0">
              <a:latin typeface="Comic Sans MS" panose="030F0702030302020204" pitchFamily="66" charset="0"/>
            </a:endParaRPr>
          </a:p>
          <a:p>
            <a:pPr algn="ctr"/>
            <a:endParaRPr lang="pt-BR" sz="1200" b="1" u="sng" dirty="0" smtClean="0">
              <a:latin typeface="Comic Sans MS" panose="030F0702030302020204" pitchFamily="66" charset="0"/>
            </a:endParaRPr>
          </a:p>
          <a:p>
            <a:pPr algn="ctr"/>
            <a:r>
              <a:rPr lang="pt-BR" sz="1750" b="1" u="sng" dirty="0" smtClean="0">
                <a:latin typeface="Comic Sans MS" panose="030F0702030302020204" pitchFamily="66" charset="0"/>
              </a:rPr>
              <a:t>Planejamento </a:t>
            </a:r>
            <a:r>
              <a:rPr lang="pt-BR" sz="1750" b="1" u="sng" dirty="0">
                <a:latin typeface="Comic Sans MS" panose="030F0702030302020204" pitchFamily="66" charset="0"/>
              </a:rPr>
              <a:t>de atividades a serem realizadas em casa</a:t>
            </a:r>
          </a:p>
          <a:p>
            <a:pPr algn="ctr"/>
            <a:r>
              <a:rPr lang="pt-BR" sz="1750" b="1" u="sng" dirty="0">
                <a:latin typeface="Comic Sans MS" panose="030F0702030302020204" pitchFamily="66" charset="0"/>
              </a:rPr>
              <a:t>Semana de </a:t>
            </a:r>
            <a:r>
              <a:rPr lang="pt-BR" sz="1750" b="1" u="sng" dirty="0" smtClean="0">
                <a:latin typeface="Comic Sans MS" panose="030F0702030302020204" pitchFamily="66" charset="0"/>
              </a:rPr>
              <a:t>04/06 à 18/06</a:t>
            </a:r>
            <a:endParaRPr lang="pt-BR" sz="1750" b="1" u="sng" dirty="0">
              <a:latin typeface="Comic Sans MS" panose="030F0702030302020204" pitchFamily="66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32656" y="3044145"/>
            <a:ext cx="63367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 smtClean="0">
              <a:latin typeface="Comic Sans MS" panose="030F0702030302020204" pitchFamily="66" charset="0"/>
            </a:endParaRPr>
          </a:p>
          <a:p>
            <a:pPr algn="just"/>
            <a:r>
              <a:rPr lang="pt-BR" dirty="0" smtClean="0">
                <a:latin typeface="Comic Sans MS" panose="030F0702030302020204" pitchFamily="66" charset="0"/>
              </a:rPr>
              <a:t>Continuamos nesta apostila o </a:t>
            </a:r>
            <a:r>
              <a:rPr lang="pt-BR" dirty="0">
                <a:latin typeface="Comic Sans MS" panose="030F0702030302020204" pitchFamily="66" charset="0"/>
              </a:rPr>
              <a:t>tema </a:t>
            </a:r>
            <a:r>
              <a:rPr lang="pt-BR" dirty="0" smtClean="0">
                <a:latin typeface="Comic Sans MS" panose="030F0702030302020204" pitchFamily="66" charset="0"/>
              </a:rPr>
              <a:t>alimentação, por ser </a:t>
            </a:r>
            <a:r>
              <a:rPr lang="pt-BR" dirty="0">
                <a:latin typeface="Comic Sans MS" panose="030F0702030302020204" pitchFamily="66" charset="0"/>
              </a:rPr>
              <a:t>motivo de preocupação dos pais e educadores, visto que o mercado oferece uma enorme quantidade de produtos alimentícios que, através da mídia, invadem as nossas casas e tornam os hábitos alimentares bastante inadequados</a:t>
            </a:r>
            <a:r>
              <a:rPr lang="pt-BR" dirty="0" smtClean="0">
                <a:latin typeface="Comic Sans MS" panose="030F0702030302020204" pitchFamily="66" charset="0"/>
              </a:rPr>
              <a:t>.</a:t>
            </a:r>
          </a:p>
          <a:p>
            <a:pPr algn="just"/>
            <a:r>
              <a:rPr lang="pt-BR" dirty="0" smtClean="0">
                <a:latin typeface="Comic Sans MS" panose="030F0702030302020204" pitchFamily="66" charset="0"/>
              </a:rPr>
              <a:t>	Exploramos também os órgãos dos sentidos, iniciamos com o sentido do paladar e do olfato, estes que utilizamos durante a alimentação, e depois estendemos aos demais, sendo estes responsáveis pela capacidade de interpretar o ambiente, ou seja, captar diferentes estímulos ao nosso redor</a:t>
            </a:r>
            <a:endParaRPr lang="pt-BR" dirty="0">
              <a:latin typeface="Comic Sans MS" panose="030F0702030302020204" pitchFamily="66" charset="0"/>
            </a:endParaRPr>
          </a:p>
          <a:p>
            <a:endParaRPr lang="pt-BR" dirty="0" smtClean="0">
              <a:latin typeface="Comic Sans MS" panose="030F0702030302020204" pitchFamily="66" charset="0"/>
            </a:endParaRPr>
          </a:p>
          <a:p>
            <a:r>
              <a:rPr lang="pt-BR" b="1" dirty="0" smtClean="0">
                <a:latin typeface="Comic Sans MS" panose="030F0702030302020204" pitchFamily="66" charset="0"/>
              </a:rPr>
              <a:t>Objetivo </a:t>
            </a:r>
            <a:r>
              <a:rPr lang="pt-BR" b="1" dirty="0">
                <a:latin typeface="Comic Sans MS" panose="030F0702030302020204" pitchFamily="66" charset="0"/>
              </a:rPr>
              <a:t>geral: </a:t>
            </a:r>
            <a:endParaRPr lang="pt-BR" b="1" dirty="0" smtClean="0">
              <a:latin typeface="Comic Sans MS" panose="030F0702030302020204" pitchFamily="66" charset="0"/>
            </a:endParaRPr>
          </a:p>
          <a:p>
            <a:endParaRPr lang="pt-BR" dirty="0">
              <a:latin typeface="Comic Sans MS" panose="030F0702030302020204" pitchFamily="66" charset="0"/>
            </a:endParaRPr>
          </a:p>
          <a:p>
            <a:pPr algn="just"/>
            <a:r>
              <a:rPr lang="pt-BR" dirty="0" smtClean="0">
                <a:latin typeface="Comic Sans MS" panose="030F0702030302020204" pitchFamily="66" charset="0"/>
              </a:rPr>
              <a:t>- Incentivar </a:t>
            </a:r>
            <a:r>
              <a:rPr lang="pt-BR" dirty="0">
                <a:latin typeface="Comic Sans MS" panose="030F0702030302020204" pitchFamily="66" charset="0"/>
              </a:rPr>
              <a:t>de maneira lúdica e divertida o interesse pela alimentação </a:t>
            </a:r>
            <a:r>
              <a:rPr lang="pt-BR" dirty="0" smtClean="0">
                <a:latin typeface="Comic Sans MS" panose="030F0702030302020204" pitchFamily="66" charset="0"/>
              </a:rPr>
              <a:t>saudável, percebendo os órgãos dos sentidos como responsáveis por tal interesse.</a:t>
            </a:r>
          </a:p>
          <a:p>
            <a:pPr marL="285750" indent="-285750" algn="just">
              <a:buFontTx/>
              <a:buChar char="-"/>
            </a:pPr>
            <a:endParaRPr lang="pt-B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723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43599" y="755576"/>
            <a:ext cx="6325761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latin typeface="Comic Sans MS" panose="030F0702030302020204" pitchFamily="66" charset="0"/>
              </a:rPr>
              <a:t>Objetivos específicos: </a:t>
            </a:r>
          </a:p>
          <a:p>
            <a:endParaRPr lang="pt-BR" dirty="0">
              <a:latin typeface="Comic Sans MS" panose="030F0702030302020204" pitchFamily="66" charset="0"/>
            </a:endParaRPr>
          </a:p>
          <a:p>
            <a:pPr algn="just"/>
            <a:r>
              <a:rPr lang="pt-BR" dirty="0" smtClean="0">
                <a:latin typeface="Comic Sans MS" panose="030F0702030302020204" pitchFamily="66" charset="0"/>
              </a:rPr>
              <a:t>- Incentivar </a:t>
            </a:r>
            <a:r>
              <a:rPr lang="pt-BR" dirty="0">
                <a:latin typeface="Comic Sans MS" panose="030F0702030302020204" pitchFamily="66" charset="0"/>
              </a:rPr>
              <a:t>o consumo de frutas, legumes e verduras</a:t>
            </a:r>
            <a:r>
              <a:rPr lang="pt-BR" dirty="0" smtClean="0">
                <a:latin typeface="Comic Sans MS" panose="030F0702030302020204" pitchFamily="66" charset="0"/>
              </a:rPr>
              <a:t>;</a:t>
            </a:r>
            <a:endParaRPr lang="pt-BR" dirty="0">
              <a:latin typeface="Comic Sans MS" panose="030F0702030302020204" pitchFamily="66" charset="0"/>
            </a:endParaRPr>
          </a:p>
          <a:p>
            <a:pPr algn="just"/>
            <a:r>
              <a:rPr lang="pt-BR" dirty="0" smtClean="0">
                <a:latin typeface="Comic Sans MS" panose="030F0702030302020204" pitchFamily="66" charset="0"/>
              </a:rPr>
              <a:t>- Incentivar </a:t>
            </a:r>
            <a:r>
              <a:rPr lang="pt-BR" dirty="0">
                <a:latin typeface="Comic Sans MS" panose="030F0702030302020204" pitchFamily="66" charset="0"/>
              </a:rPr>
              <a:t>aos bons hábitos alimentares</a:t>
            </a:r>
            <a:r>
              <a:rPr lang="pt-BR" dirty="0" smtClean="0">
                <a:latin typeface="Comic Sans MS" panose="030F0702030302020204" pitchFamily="66" charset="0"/>
              </a:rPr>
              <a:t>;</a:t>
            </a:r>
            <a:endParaRPr lang="pt-BR" dirty="0">
              <a:latin typeface="Comic Sans MS" panose="030F0702030302020204" pitchFamily="66" charset="0"/>
            </a:endParaRPr>
          </a:p>
          <a:p>
            <a:pPr algn="just"/>
            <a:r>
              <a:rPr lang="pt-BR" dirty="0" smtClean="0">
                <a:latin typeface="Comic Sans MS" panose="030F0702030302020204" pitchFamily="66" charset="0"/>
              </a:rPr>
              <a:t>- Identificar </a:t>
            </a:r>
            <a:r>
              <a:rPr lang="pt-BR" dirty="0">
                <a:latin typeface="Comic Sans MS" panose="030F0702030302020204" pitchFamily="66" charset="0"/>
              </a:rPr>
              <a:t>as preferências </a:t>
            </a:r>
            <a:r>
              <a:rPr lang="pt-BR" dirty="0" smtClean="0">
                <a:latin typeface="Comic Sans MS" panose="030F0702030302020204" pitchFamily="66" charset="0"/>
              </a:rPr>
              <a:t>alimentares </a:t>
            </a:r>
            <a:r>
              <a:rPr lang="pt-BR" dirty="0">
                <a:latin typeface="Comic Sans MS" panose="030F0702030302020204" pitchFamily="66" charset="0"/>
              </a:rPr>
              <a:t>dos alunos</a:t>
            </a:r>
            <a:r>
              <a:rPr lang="pt-BR" dirty="0" smtClean="0">
                <a:latin typeface="Comic Sans MS" panose="030F0702030302020204" pitchFamily="66" charset="0"/>
              </a:rPr>
              <a:t>;</a:t>
            </a:r>
            <a:endParaRPr lang="pt-BR" dirty="0">
              <a:latin typeface="Comic Sans MS" panose="030F0702030302020204" pitchFamily="66" charset="0"/>
            </a:endParaRPr>
          </a:p>
          <a:p>
            <a:pPr algn="just"/>
            <a:r>
              <a:rPr lang="pt-BR" dirty="0" smtClean="0">
                <a:latin typeface="Comic Sans MS" panose="030F0702030302020204" pitchFamily="66" charset="0"/>
              </a:rPr>
              <a:t>- Promover </a:t>
            </a:r>
            <a:r>
              <a:rPr lang="pt-BR" dirty="0">
                <a:latin typeface="Comic Sans MS" panose="030F0702030302020204" pitchFamily="66" charset="0"/>
              </a:rPr>
              <a:t>atividades que valorizem e aproximem as crianças dos alimentos com menor aceitação</a:t>
            </a:r>
            <a:r>
              <a:rPr lang="pt-BR" dirty="0" smtClean="0">
                <a:latin typeface="Comic Sans MS" panose="030F0702030302020204" pitchFamily="66" charset="0"/>
              </a:rPr>
              <a:t>;</a:t>
            </a:r>
          </a:p>
          <a:p>
            <a:pPr algn="just"/>
            <a:r>
              <a:rPr lang="pt-BR" dirty="0" smtClean="0">
                <a:latin typeface="Comic Sans MS" panose="030F0702030302020204" pitchFamily="66" charset="0"/>
              </a:rPr>
              <a:t>- Conhecer </a:t>
            </a:r>
            <a:r>
              <a:rPr lang="pt-BR" dirty="0">
                <a:latin typeface="Comic Sans MS" panose="030F0702030302020204" pitchFamily="66" charset="0"/>
              </a:rPr>
              <a:t>a necessidade da higienização dos alimentos e das mãos</a:t>
            </a:r>
            <a:r>
              <a:rPr lang="pt-BR" dirty="0" smtClean="0">
                <a:latin typeface="Comic Sans MS" panose="030F0702030302020204" pitchFamily="66" charset="0"/>
              </a:rPr>
              <a:t>.</a:t>
            </a:r>
            <a:endParaRPr lang="pt-BR" dirty="0">
              <a:latin typeface="Comic Sans MS" panose="030F0702030302020204" pitchFamily="66" charset="0"/>
            </a:endParaRPr>
          </a:p>
          <a:p>
            <a:pPr algn="just"/>
            <a:r>
              <a:rPr lang="pt-BR" dirty="0" smtClean="0">
                <a:latin typeface="Comic Sans MS" panose="030F0702030302020204" pitchFamily="66" charset="0"/>
              </a:rPr>
              <a:t>- Conscientizar </a:t>
            </a:r>
            <a:r>
              <a:rPr lang="pt-BR" dirty="0">
                <a:latin typeface="Comic Sans MS" panose="030F0702030302020204" pitchFamily="66" charset="0"/>
              </a:rPr>
              <a:t>os alunos sobre a importância e os motivos pelos quais nos alimentamos</a:t>
            </a:r>
            <a:r>
              <a:rPr lang="pt-BR" dirty="0" smtClean="0">
                <a:latin typeface="Comic Sans MS" panose="030F0702030302020204" pitchFamily="66" charset="0"/>
              </a:rPr>
              <a:t>;</a:t>
            </a:r>
          </a:p>
          <a:p>
            <a:pPr algn="just"/>
            <a:r>
              <a:rPr lang="pt-BR" dirty="0" smtClean="0">
                <a:latin typeface="Comic Sans MS" panose="030F0702030302020204" pitchFamily="66" charset="0"/>
              </a:rPr>
              <a:t>- Conhecer os cinco órgãos dos sentidos;</a:t>
            </a:r>
            <a:endParaRPr lang="pt-BR" dirty="0">
              <a:latin typeface="Comic Sans MS" panose="030F0702030302020204" pitchFamily="66" charset="0"/>
            </a:endParaRPr>
          </a:p>
          <a:p>
            <a:pPr algn="just"/>
            <a:r>
              <a:rPr lang="pt-BR" dirty="0" smtClean="0">
                <a:latin typeface="Comic Sans MS" panose="030F0702030302020204" pitchFamily="66" charset="0"/>
              </a:rPr>
              <a:t>- Saber qual a função dos órgãos dos sentidos no corpo humano;</a:t>
            </a:r>
            <a:endParaRPr lang="pt-BR" dirty="0">
              <a:latin typeface="Comic Sans MS" panose="030F0702030302020204" pitchFamily="66" charset="0"/>
            </a:endParaRPr>
          </a:p>
          <a:p>
            <a:pPr algn="just"/>
            <a:r>
              <a:rPr lang="pt-BR" dirty="0" smtClean="0">
                <a:latin typeface="Comic Sans MS" panose="030F0702030302020204" pitchFamily="66" charset="0"/>
              </a:rPr>
              <a:t>- Desenvolver </a:t>
            </a:r>
            <a:r>
              <a:rPr lang="pt-BR" dirty="0">
                <a:latin typeface="Comic Sans MS" panose="030F0702030302020204" pitchFamily="66" charset="0"/>
              </a:rPr>
              <a:t>habilidade oral, visual e escrita</a:t>
            </a:r>
            <a:r>
              <a:rPr lang="pt-BR" dirty="0" smtClean="0">
                <a:latin typeface="Comic Sans MS" panose="030F0702030302020204" pitchFamily="66" charset="0"/>
              </a:rPr>
              <a:t>;</a:t>
            </a:r>
          </a:p>
          <a:p>
            <a:pPr algn="just"/>
            <a:r>
              <a:rPr lang="pt-BR" dirty="0" smtClean="0">
                <a:latin typeface="Comic Sans MS" panose="030F0702030302020204" pitchFamily="66" charset="0"/>
              </a:rPr>
              <a:t>- Reconhecer as letras </a:t>
            </a:r>
            <a:r>
              <a:rPr lang="pt-BR" dirty="0">
                <a:latin typeface="Comic Sans MS" panose="030F0702030302020204" pitchFamily="66" charset="0"/>
              </a:rPr>
              <a:t>do alfabeto e utilizá-las na formação das palavras;</a:t>
            </a:r>
          </a:p>
          <a:p>
            <a:pPr algn="just"/>
            <a:r>
              <a:rPr lang="pt-BR" dirty="0" smtClean="0">
                <a:latin typeface="Comic Sans MS" panose="030F0702030302020204" pitchFamily="66" charset="0"/>
              </a:rPr>
              <a:t>- Oportunizar </a:t>
            </a:r>
            <a:r>
              <a:rPr lang="pt-BR" dirty="0">
                <a:latin typeface="Comic Sans MS" panose="030F0702030302020204" pitchFamily="66" charset="0"/>
              </a:rPr>
              <a:t>momentos de interação e descontração com a família;</a:t>
            </a:r>
          </a:p>
          <a:p>
            <a:pPr algn="just"/>
            <a:r>
              <a:rPr lang="pt-BR" dirty="0" smtClean="0">
                <a:latin typeface="Comic Sans MS" panose="030F0702030302020204" pitchFamily="66" charset="0"/>
              </a:rPr>
              <a:t>- Expressar-se </a:t>
            </a:r>
            <a:r>
              <a:rPr lang="pt-BR" dirty="0">
                <a:latin typeface="Comic Sans MS" panose="030F0702030302020204" pitchFamily="66" charset="0"/>
              </a:rPr>
              <a:t>livremente por meio de desenhos, pinturas, recortes e colagens;</a:t>
            </a:r>
          </a:p>
          <a:p>
            <a:pPr algn="just"/>
            <a:r>
              <a:rPr lang="pt-BR" dirty="0" smtClean="0">
                <a:latin typeface="Comic Sans MS" panose="030F0702030302020204" pitchFamily="66" charset="0"/>
              </a:rPr>
              <a:t>- Desenvolver </a:t>
            </a:r>
            <a:r>
              <a:rPr lang="pt-BR" dirty="0">
                <a:latin typeface="Comic Sans MS" panose="030F0702030302020204" pitchFamily="66" charset="0"/>
              </a:rPr>
              <a:t>a coordenação motora fina e ampla;</a:t>
            </a:r>
          </a:p>
          <a:p>
            <a:pPr algn="just"/>
            <a:r>
              <a:rPr lang="pt-BR" dirty="0" smtClean="0">
                <a:latin typeface="Comic Sans MS" panose="030F0702030302020204" pitchFamily="66" charset="0"/>
              </a:rPr>
              <a:t>- Desenvolver </a:t>
            </a:r>
            <a:r>
              <a:rPr lang="pt-BR" dirty="0">
                <a:latin typeface="Comic Sans MS" panose="030F0702030302020204" pitchFamily="66" charset="0"/>
              </a:rPr>
              <a:t>o raciocínio lógico e conhecimento matemático;</a:t>
            </a:r>
          </a:p>
          <a:p>
            <a:pPr algn="just"/>
            <a:r>
              <a:rPr lang="pt-BR" dirty="0" smtClean="0">
                <a:latin typeface="Comic Sans MS" panose="030F0702030302020204" pitchFamily="66" charset="0"/>
              </a:rPr>
              <a:t>- Relacionar </a:t>
            </a:r>
            <a:r>
              <a:rPr lang="pt-BR" dirty="0">
                <a:latin typeface="Comic Sans MS" panose="030F0702030302020204" pitchFamily="66" charset="0"/>
              </a:rPr>
              <a:t>números às suas respectivas </a:t>
            </a:r>
            <a:r>
              <a:rPr lang="pt-BR" dirty="0" smtClean="0">
                <a:latin typeface="Comic Sans MS" panose="030F0702030302020204" pitchFamily="66" charset="0"/>
              </a:rPr>
              <a:t>quantidades.</a:t>
            </a:r>
            <a:endParaRPr lang="pt-BR" dirty="0">
              <a:latin typeface="Comic Sans MS" panose="030F0702030302020204" pitchFamily="66" charset="0"/>
            </a:endParaRPr>
          </a:p>
          <a:p>
            <a:pPr algn="just"/>
            <a:endParaRPr lang="pt-BR" dirty="0">
              <a:latin typeface="Comic Sans MS" panose="030F0702030302020204" pitchFamily="66" charset="0"/>
            </a:endParaRPr>
          </a:p>
          <a:p>
            <a:pPr algn="just"/>
            <a:endParaRPr lang="pt-B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770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04664" y="179512"/>
            <a:ext cx="5999178" cy="1300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3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GALVÃO, ______ DE ___________________ DE 2020.</a:t>
            </a:r>
          </a:p>
          <a:p>
            <a:pPr>
              <a:lnSpc>
                <a:spcPct val="150000"/>
              </a:lnSpc>
            </a:pPr>
            <a:r>
              <a:rPr lang="pt-BR" sz="13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PROFESSORA:___________________________________</a:t>
            </a:r>
          </a:p>
          <a:p>
            <a:pPr>
              <a:lnSpc>
                <a:spcPct val="150000"/>
              </a:lnSpc>
            </a:pPr>
            <a:r>
              <a:rPr lang="pt-BR" sz="13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ALUNO(A):______________________________________</a:t>
            </a:r>
            <a:endParaRPr lang="pt-BR" sz="13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endParaRPr lang="pt-BR" sz="15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04664" y="1259632"/>
            <a:ext cx="6192688" cy="7802136"/>
          </a:xfrm>
          <a:prstGeom prst="rect">
            <a:avLst/>
          </a:prstGeom>
          <a:ln w="44450" cmpd="thickThin">
            <a:noFill/>
          </a:ln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pt-BR" sz="12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 </a:t>
            </a:r>
            <a:r>
              <a:rPr lang="pt-BR" sz="1200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SANDUÍCHE DA MARICOTA </a:t>
            </a:r>
          </a:p>
          <a:p>
            <a:pPr lvl="0" algn="r">
              <a:lnSpc>
                <a:spcPct val="150000"/>
              </a:lnSpc>
            </a:pPr>
            <a:r>
              <a:rPr lang="pt-BR" sz="11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AVELINO GUEDES</a:t>
            </a:r>
          </a:p>
          <a:p>
            <a:pPr lvl="0" algn="r">
              <a:lnSpc>
                <a:spcPct val="150000"/>
              </a:lnSpc>
            </a:pPr>
            <a:endParaRPr lang="pt-BR" sz="5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 algn="just">
              <a:lnSpc>
                <a:spcPct val="150000"/>
              </a:lnSpc>
            </a:pPr>
            <a:r>
              <a:rPr lang="pt-BR" sz="1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	A </a:t>
            </a:r>
            <a:r>
              <a:rPr lang="pt-BR" sz="1200" dirty="0">
                <a:solidFill>
                  <a:prstClr val="black"/>
                </a:solidFill>
                <a:latin typeface="Comic Sans MS" panose="030F0702030302020204" pitchFamily="66" charset="0"/>
              </a:rPr>
              <a:t>GALINHA MARICOTA PREPAROU UM SANDUÍCHE: PÃO, MILHO, </a:t>
            </a:r>
            <a:r>
              <a:rPr lang="pt-BR" sz="1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QUIRERA </a:t>
            </a:r>
            <a:r>
              <a:rPr lang="pt-BR" sz="1200" dirty="0">
                <a:solidFill>
                  <a:prstClr val="black"/>
                </a:solidFill>
                <a:latin typeface="Comic Sans MS" panose="030F0702030302020204" pitchFamily="66" charset="0"/>
              </a:rPr>
              <a:t>E OVO. MAS, QUANDO IA COMER...A CAMPAINHA TOCOU: RIIIING!</a:t>
            </a:r>
          </a:p>
          <a:p>
            <a:pPr lvl="0" algn="just">
              <a:lnSpc>
                <a:spcPct val="150000"/>
              </a:lnSpc>
            </a:pPr>
            <a:r>
              <a:rPr lang="pt-BR" sz="1200" dirty="0">
                <a:solidFill>
                  <a:prstClr val="black"/>
                </a:solidFill>
                <a:latin typeface="Comic Sans MS" panose="030F0702030302020204" pitchFamily="66" charset="0"/>
              </a:rPr>
              <a:t>ERA O BODE SERAFIM QUE OLHOU O SANDUÍCHE E EXCLAMOU:</a:t>
            </a:r>
          </a:p>
          <a:p>
            <a:pPr lvl="0" algn="just">
              <a:lnSpc>
                <a:spcPct val="150000"/>
              </a:lnSpc>
            </a:pPr>
            <a:r>
              <a:rPr lang="pt-BR" sz="1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	- VIXE</a:t>
            </a:r>
            <a:r>
              <a:rPr lang="pt-BR" sz="1200" dirty="0">
                <a:solidFill>
                  <a:prstClr val="black"/>
                </a:solidFill>
                <a:latin typeface="Comic Sans MS" panose="030F0702030302020204" pitchFamily="66" charset="0"/>
              </a:rPr>
              <a:t>! FALTA UM CAPIM.</a:t>
            </a:r>
          </a:p>
          <a:p>
            <a:pPr lvl="0" algn="just">
              <a:lnSpc>
                <a:spcPct val="150000"/>
              </a:lnSpc>
            </a:pPr>
            <a:r>
              <a:rPr lang="pt-BR" sz="1200" dirty="0">
                <a:solidFill>
                  <a:prstClr val="black"/>
                </a:solidFill>
                <a:latin typeface="Comic Sans MS" panose="030F0702030302020204" pitchFamily="66" charset="0"/>
              </a:rPr>
              <a:t>AÍ CHEGOU KIM, O GATO, CUMPRIMENTOU A GALINHA, E, VENDO O SANDUÍCHE PALPITOU:</a:t>
            </a:r>
          </a:p>
          <a:p>
            <a:pPr lvl="0" algn="just">
              <a:lnSpc>
                <a:spcPct val="150000"/>
              </a:lnSpc>
            </a:pPr>
            <a:r>
              <a:rPr lang="pt-BR" sz="1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	- FALTA </a:t>
            </a:r>
            <a:r>
              <a:rPr lang="pt-BR" sz="1200" dirty="0">
                <a:solidFill>
                  <a:prstClr val="black"/>
                </a:solidFill>
                <a:latin typeface="Comic Sans MS" panose="030F0702030302020204" pitchFamily="66" charset="0"/>
              </a:rPr>
              <a:t>SARDINHA.</a:t>
            </a:r>
          </a:p>
          <a:p>
            <a:pPr lvl="0" algn="just">
              <a:lnSpc>
                <a:spcPct val="150000"/>
              </a:lnSpc>
            </a:pPr>
            <a:r>
              <a:rPr lang="pt-BR" sz="1200" dirty="0">
                <a:solidFill>
                  <a:prstClr val="black"/>
                </a:solidFill>
                <a:latin typeface="Comic Sans MS" panose="030F0702030302020204" pitchFamily="66" charset="0"/>
              </a:rPr>
              <a:t>JOÃO, O CÃO, TAMBÉM VEIO COM JEITO DE MOÇO. E , EDUCADO, SUGERIU:</a:t>
            </a:r>
          </a:p>
          <a:p>
            <a:pPr lvl="0" algn="just">
              <a:lnSpc>
                <a:spcPct val="150000"/>
              </a:lnSpc>
            </a:pPr>
            <a:r>
              <a:rPr lang="pt-BR" sz="1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	- COLOQUEM </a:t>
            </a:r>
            <a:r>
              <a:rPr lang="pt-BR" sz="1200" dirty="0">
                <a:solidFill>
                  <a:prstClr val="black"/>
                </a:solidFill>
                <a:latin typeface="Comic Sans MS" panose="030F0702030302020204" pitchFamily="66" charset="0"/>
              </a:rPr>
              <a:t>NELE UM BOM OSSO.</a:t>
            </a:r>
          </a:p>
          <a:p>
            <a:pPr lvl="0" algn="just">
              <a:lnSpc>
                <a:spcPct val="150000"/>
              </a:lnSpc>
            </a:pPr>
            <a:r>
              <a:rPr lang="pt-BR" sz="1200" dirty="0">
                <a:solidFill>
                  <a:prstClr val="black"/>
                </a:solidFill>
                <a:latin typeface="Comic Sans MS" panose="030F0702030302020204" pitchFamily="66" charset="0"/>
              </a:rPr>
              <a:t>SEMPRE ZUMBINDO E AGITADA, CHEGOU A ABELHA ISABEL. OLHOU O ESQUISITO </a:t>
            </a:r>
            <a:r>
              <a:rPr lang="pt-BR" sz="1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RECHEIO E DISSE:</a:t>
            </a:r>
            <a:endParaRPr lang="pt-BR" sz="12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 algn="just">
              <a:lnSpc>
                <a:spcPct val="150000"/>
              </a:lnSpc>
            </a:pPr>
            <a:r>
              <a:rPr lang="pt-BR" sz="1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	- MELHORA </a:t>
            </a:r>
            <a:r>
              <a:rPr lang="pt-BR" sz="1200" dirty="0">
                <a:solidFill>
                  <a:prstClr val="black"/>
                </a:solidFill>
                <a:latin typeface="Comic Sans MS" panose="030F0702030302020204" pitchFamily="66" charset="0"/>
              </a:rPr>
              <a:t>SE PUSER MEL.</a:t>
            </a:r>
          </a:p>
          <a:p>
            <a:pPr lvl="0" algn="just">
              <a:lnSpc>
                <a:spcPct val="150000"/>
              </a:lnSpc>
            </a:pPr>
            <a:r>
              <a:rPr lang="pt-BR" sz="1200" dirty="0">
                <a:solidFill>
                  <a:prstClr val="black"/>
                </a:solidFill>
                <a:latin typeface="Comic Sans MS" panose="030F0702030302020204" pitchFamily="66" charset="0"/>
              </a:rPr>
              <a:t>DA JANELA, OUVINDO O PAPO, MUITO METIDO A BACANA, FALOU CONVENCIDO, O MACACO:</a:t>
            </a:r>
          </a:p>
          <a:p>
            <a:pPr lvl="0" algn="just">
              <a:lnSpc>
                <a:spcPct val="150000"/>
              </a:lnSpc>
            </a:pPr>
            <a:r>
              <a:rPr lang="pt-BR" sz="1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	- ESTÁ </a:t>
            </a:r>
            <a:r>
              <a:rPr lang="pt-BR" sz="1200" dirty="0">
                <a:solidFill>
                  <a:prstClr val="black"/>
                </a:solidFill>
                <a:latin typeface="Comic Sans MS" panose="030F0702030302020204" pitchFamily="66" charset="0"/>
              </a:rPr>
              <a:t>FALTANDO BANANA.</a:t>
            </a:r>
          </a:p>
          <a:p>
            <a:pPr lvl="0" algn="just">
              <a:lnSpc>
                <a:spcPct val="150000"/>
              </a:lnSpc>
            </a:pPr>
            <a:r>
              <a:rPr lang="pt-BR" sz="1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	- BANANA</a:t>
            </a:r>
            <a:r>
              <a:rPr lang="pt-BR" sz="1200" dirty="0">
                <a:solidFill>
                  <a:prstClr val="black"/>
                </a:solidFill>
                <a:latin typeface="Comic Sans MS" panose="030F0702030302020204" pitchFamily="66" charset="0"/>
              </a:rPr>
              <a:t>? SARDINHA?MEL?_ERA O RATO ALEIXO_ MILHO? OSSO? CAPIM? ARGH!! VOCÊS ESQUECERAM DO QUEIJO.</a:t>
            </a:r>
          </a:p>
          <a:p>
            <a:pPr lvl="0" algn="just">
              <a:lnSpc>
                <a:spcPct val="150000"/>
              </a:lnSpc>
            </a:pPr>
            <a:r>
              <a:rPr lang="pt-BR" sz="1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	A </a:t>
            </a:r>
            <a:r>
              <a:rPr lang="pt-BR" sz="1200" dirty="0">
                <a:solidFill>
                  <a:prstClr val="black"/>
                </a:solidFill>
                <a:latin typeface="Comic Sans MS" panose="030F0702030302020204" pitchFamily="66" charset="0"/>
              </a:rPr>
              <a:t>BRINCADEIRA ACABOU QUANDO A RAPOSA OLHOU BEM PRA MARICOTA E FALOU:</a:t>
            </a:r>
          </a:p>
          <a:p>
            <a:pPr lvl="0" algn="just">
              <a:lnSpc>
                <a:spcPct val="150000"/>
              </a:lnSpc>
            </a:pPr>
            <a:r>
              <a:rPr lang="pt-BR" sz="12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pt-BR" sz="1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	- </a:t>
            </a:r>
            <a:r>
              <a:rPr lang="pt-BR" sz="1200" dirty="0">
                <a:solidFill>
                  <a:prstClr val="black"/>
                </a:solidFill>
                <a:latin typeface="Comic Sans MS" panose="030F0702030302020204" pitchFamily="66" charset="0"/>
              </a:rPr>
              <a:t>FALTA GALINHA.</a:t>
            </a:r>
          </a:p>
          <a:p>
            <a:pPr lvl="0" algn="just">
              <a:lnSpc>
                <a:spcPct val="150000"/>
              </a:lnSpc>
            </a:pPr>
            <a:r>
              <a:rPr lang="pt-BR" sz="1200" dirty="0">
                <a:solidFill>
                  <a:prstClr val="black"/>
                </a:solidFill>
                <a:latin typeface="Comic Sans MS" panose="030F0702030302020204" pitchFamily="66" charset="0"/>
              </a:rPr>
              <a:t>MARICOTA FICOU BRAVA:</a:t>
            </a:r>
          </a:p>
          <a:p>
            <a:pPr lvl="0" algn="just">
              <a:lnSpc>
                <a:spcPct val="150000"/>
              </a:lnSpc>
            </a:pPr>
            <a:r>
              <a:rPr lang="pt-BR" sz="1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	- FORA </a:t>
            </a:r>
            <a:r>
              <a:rPr lang="pt-BR" sz="1200" dirty="0">
                <a:solidFill>
                  <a:prstClr val="black"/>
                </a:solidFill>
                <a:latin typeface="Comic Sans MS" panose="030F0702030302020204" pitchFamily="66" charset="0"/>
              </a:rPr>
              <a:t>DAQUI MINHA GENTE!!</a:t>
            </a:r>
          </a:p>
          <a:p>
            <a:pPr lvl="0" algn="just">
              <a:lnSpc>
                <a:spcPct val="150000"/>
              </a:lnSpc>
            </a:pPr>
            <a:r>
              <a:rPr lang="pt-BR" sz="1200" dirty="0">
                <a:solidFill>
                  <a:prstClr val="black"/>
                </a:solidFill>
                <a:latin typeface="Comic Sans MS" panose="030F0702030302020204" pitchFamily="66" charset="0"/>
              </a:rPr>
              <a:t>JOGOU FORA O SANDUÍCHE E COMEÇOU TUDO NOVAMENTE: PÃO, MILHO, QUIRERA E OVO. COMO ERA PARA TER SIDO. QUEM QUISER QUE FAÇA O SEU RECHEIO PREFERIDO.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260648" y="1259632"/>
            <a:ext cx="6336704" cy="7632848"/>
          </a:xfrm>
          <a:prstGeom prst="rect">
            <a:avLst/>
          </a:prstGeom>
          <a:noFill/>
          <a:ln w="571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260648" y="107504"/>
            <a:ext cx="6336704" cy="1080120"/>
          </a:xfrm>
          <a:prstGeom prst="rect">
            <a:avLst/>
          </a:prstGeom>
          <a:noFill/>
          <a:ln w="571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6525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61606" y="539552"/>
            <a:ext cx="6597352" cy="604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latin typeface="Comic Sans MS" panose="030F0702030302020204" pitchFamily="66" charset="0"/>
              </a:rPr>
              <a:t>VAMOS INTERPRETAR A HISTÓRIA:</a:t>
            </a:r>
          </a:p>
          <a:p>
            <a:pPr algn="ctr">
              <a:lnSpc>
                <a:spcPct val="150000"/>
              </a:lnSpc>
            </a:pPr>
            <a:endParaRPr lang="pt-BR" sz="6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1- </a:t>
            </a:r>
            <a:r>
              <a:rPr lang="pt-BR" sz="1400" dirty="0" smtClean="0">
                <a:latin typeface="Comic Sans MS" panose="030F0702030302020204" pitchFamily="66" charset="0"/>
              </a:rPr>
              <a:t>PINTE O NOME DE TODOS OS ANIMAIS QUE APARECEM NA HISTÓRIA:</a:t>
            </a:r>
          </a:p>
          <a:p>
            <a:endParaRPr lang="pt-BR" sz="1400" b="1" dirty="0" smtClean="0">
              <a:latin typeface="Comic Sans MS" panose="030F0702030302020204" pitchFamily="66" charset="0"/>
            </a:endParaRPr>
          </a:p>
          <a:p>
            <a:endParaRPr lang="pt-BR" sz="1400" dirty="0">
              <a:latin typeface="Comic Sans MS" panose="030F0702030302020204" pitchFamily="66" charset="0"/>
            </a:endParaRPr>
          </a:p>
          <a:p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2- </a:t>
            </a:r>
            <a:r>
              <a:rPr lang="pt-BR" sz="1400" dirty="0" smtClean="0">
                <a:latin typeface="Comic Sans MS" panose="030F0702030302020204" pitchFamily="66" charset="0"/>
              </a:rPr>
              <a:t>ESCREVA O TÍTULO DA HISTÓRIA QUE VOCÊ LEU:</a:t>
            </a:r>
          </a:p>
          <a:p>
            <a:endParaRPr lang="pt-BR" sz="1000" dirty="0" smtClean="0">
              <a:latin typeface="Comic Sans MS" panose="030F0702030302020204" pitchFamily="66" charset="0"/>
            </a:endParaRPr>
          </a:p>
          <a:p>
            <a:r>
              <a:rPr lang="pt-BR" sz="1400" dirty="0" smtClean="0">
                <a:latin typeface="Comic Sans MS" panose="030F0702030302020204" pitchFamily="66" charset="0"/>
              </a:rPr>
              <a:t>____________________________________________________</a:t>
            </a:r>
          </a:p>
          <a:p>
            <a:endParaRPr lang="pt-BR" sz="1400" dirty="0" smtClean="0">
              <a:latin typeface="Comic Sans MS" panose="030F0702030302020204" pitchFamily="66" charset="0"/>
            </a:endParaRPr>
          </a:p>
          <a:p>
            <a:endParaRPr lang="pt-BR" sz="1400" dirty="0" smtClean="0">
              <a:latin typeface="Comic Sans MS" panose="030F0702030302020204" pitchFamily="66" charset="0"/>
            </a:endParaRPr>
          </a:p>
          <a:p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3- </a:t>
            </a:r>
            <a:r>
              <a:rPr lang="pt-BR" sz="1400" dirty="0" smtClean="0">
                <a:latin typeface="Comic Sans MS" panose="030F0702030302020204" pitchFamily="66" charset="0"/>
              </a:rPr>
              <a:t>QUEM É O PERSONAGEM PRINCIPAL DA HISTÓRIA:</a:t>
            </a:r>
          </a:p>
          <a:p>
            <a:endParaRPr lang="pt-BR" sz="1000" dirty="0" smtClean="0">
              <a:latin typeface="Comic Sans MS" panose="030F0702030302020204" pitchFamily="66" charset="0"/>
            </a:endParaRPr>
          </a:p>
          <a:p>
            <a:r>
              <a:rPr lang="pt-BR" sz="1000" dirty="0" smtClean="0">
                <a:latin typeface="Comic Sans MS" panose="030F0702030302020204" pitchFamily="66" charset="0"/>
              </a:rPr>
              <a:t>________________________________________________________________________</a:t>
            </a:r>
          </a:p>
          <a:p>
            <a:endParaRPr lang="pt-BR" sz="1400" dirty="0" smtClean="0">
              <a:latin typeface="Comic Sans MS" panose="030F0702030302020204" pitchFamily="66" charset="0"/>
            </a:endParaRPr>
          </a:p>
          <a:p>
            <a:endParaRPr lang="pt-BR" sz="1400" dirty="0">
              <a:latin typeface="Comic Sans MS" panose="030F0702030302020204" pitchFamily="66" charset="0"/>
            </a:endParaRPr>
          </a:p>
          <a:p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4- </a:t>
            </a:r>
            <a:r>
              <a:rPr lang="pt-BR" sz="1400" dirty="0" smtClean="0">
                <a:latin typeface="Comic Sans MS" panose="030F0702030302020204" pitchFamily="66" charset="0"/>
              </a:rPr>
              <a:t>QUAL ANIMAL SUGERIU PARA MARICOTA COLOCAR OSSO </a:t>
            </a:r>
          </a:p>
          <a:p>
            <a:r>
              <a:rPr lang="pt-BR" sz="1400" dirty="0" smtClean="0">
                <a:latin typeface="Comic Sans MS" panose="030F0702030302020204" pitchFamily="66" charset="0"/>
              </a:rPr>
              <a:t>NO SANDUÍCHE?</a:t>
            </a:r>
          </a:p>
          <a:p>
            <a:endParaRPr lang="pt-BR" sz="1000" dirty="0" smtClean="0">
              <a:latin typeface="Comic Sans MS" panose="030F0702030302020204" pitchFamily="66" charset="0"/>
            </a:endParaRPr>
          </a:p>
          <a:p>
            <a:r>
              <a:rPr lang="pt-BR" sz="1000" dirty="0" smtClean="0">
                <a:latin typeface="Comic Sans MS" panose="030F0702030302020204" pitchFamily="66" charset="0"/>
              </a:rPr>
              <a:t>________________________________________________________________________</a:t>
            </a:r>
          </a:p>
          <a:p>
            <a:endParaRPr lang="pt-BR" sz="1400" dirty="0" smtClean="0">
              <a:latin typeface="Comic Sans MS" panose="030F0702030302020204" pitchFamily="66" charset="0"/>
            </a:endParaRPr>
          </a:p>
          <a:p>
            <a:endParaRPr lang="pt-BR" sz="1400" dirty="0">
              <a:latin typeface="Comic Sans MS" panose="030F0702030302020204" pitchFamily="66" charset="0"/>
            </a:endParaRPr>
          </a:p>
          <a:p>
            <a:pPr algn="just"/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5-</a:t>
            </a:r>
            <a:r>
              <a:rPr lang="pt-BR" sz="1400" dirty="0" smtClean="0">
                <a:latin typeface="Comic Sans MS" panose="030F0702030302020204" pitchFamily="66" charset="0"/>
              </a:rPr>
              <a:t> QUAL FOI O ALIMENTO SUGERIDO PELO MACACO PARA </a:t>
            </a:r>
          </a:p>
          <a:p>
            <a:pPr algn="just"/>
            <a:r>
              <a:rPr lang="pt-BR" sz="1400" dirty="0" smtClean="0">
                <a:latin typeface="Comic Sans MS" panose="030F0702030302020204" pitchFamily="66" charset="0"/>
              </a:rPr>
              <a:t>RECHEAR O SANDUÍCHE?</a:t>
            </a:r>
          </a:p>
          <a:p>
            <a:endParaRPr lang="pt-BR" sz="1000" dirty="0" smtClean="0">
              <a:latin typeface="Comic Sans MS" panose="030F0702030302020204" pitchFamily="66" charset="0"/>
            </a:endParaRPr>
          </a:p>
          <a:p>
            <a:r>
              <a:rPr lang="pt-BR" sz="1000" dirty="0" smtClean="0">
                <a:latin typeface="Comic Sans MS" panose="030F0702030302020204" pitchFamily="66" charset="0"/>
              </a:rPr>
              <a:t>________________________________________________________________________</a:t>
            </a:r>
          </a:p>
          <a:p>
            <a:endParaRPr lang="pt-BR" sz="1400" dirty="0" smtClean="0">
              <a:latin typeface="Comic Sans MS" panose="030F0702030302020204" pitchFamily="66" charset="0"/>
            </a:endParaRPr>
          </a:p>
          <a:p>
            <a:endParaRPr lang="pt-BR" sz="1400" dirty="0">
              <a:latin typeface="Comic Sans MS" panose="030F0702030302020204" pitchFamily="66" charset="0"/>
            </a:endParaRPr>
          </a:p>
          <a:p>
            <a:endParaRPr lang="pt-BR" sz="1400" dirty="0">
              <a:latin typeface="Comic Sans MS" panose="030F0702030302020204" pitchFamily="66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32656" y="395536"/>
            <a:ext cx="6192689" cy="5616624"/>
          </a:xfrm>
          <a:prstGeom prst="rect">
            <a:avLst/>
          </a:prstGeom>
          <a:noFill/>
          <a:ln w="444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509863" y="6260442"/>
            <a:ext cx="61926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6- </a:t>
            </a:r>
            <a:r>
              <a:rPr lang="pt-BR" sz="1400" dirty="0">
                <a:solidFill>
                  <a:prstClr val="black"/>
                </a:solidFill>
                <a:latin typeface="Comic Sans MS" panose="030F0702030302020204" pitchFamily="66" charset="0"/>
              </a:rPr>
              <a:t>AGORA DESENHE DOIS ALIMENTOS QUE COMEÇAM </a:t>
            </a:r>
            <a:r>
              <a:rPr lang="pt-BR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COM</a:t>
            </a:r>
          </a:p>
          <a:p>
            <a:pPr lvl="0" algn="just"/>
            <a:r>
              <a:rPr lang="pt-BR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pt-BR" sz="1400" dirty="0">
                <a:solidFill>
                  <a:prstClr val="black"/>
                </a:solidFill>
                <a:latin typeface="Comic Sans MS" panose="030F0702030302020204" pitchFamily="66" charset="0"/>
              </a:rPr>
              <a:t>O MESMO SOM DA PALAVRA MARICOTA:</a:t>
            </a:r>
          </a:p>
        </p:txBody>
      </p:sp>
      <p:sp>
        <p:nvSpPr>
          <p:cNvPr id="8" name="Retângulo 7"/>
          <p:cNvSpPr/>
          <p:nvPr/>
        </p:nvSpPr>
        <p:spPr>
          <a:xfrm>
            <a:off x="332656" y="6156176"/>
            <a:ext cx="6192689" cy="2808312"/>
          </a:xfrm>
          <a:prstGeom prst="rect">
            <a:avLst/>
          </a:prstGeom>
          <a:noFill/>
          <a:ln w="444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2971019" y="6834047"/>
            <a:ext cx="598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Elipse 9"/>
          <p:cNvSpPr/>
          <p:nvPr/>
        </p:nvSpPr>
        <p:spPr>
          <a:xfrm>
            <a:off x="2852936" y="6804248"/>
            <a:ext cx="825279" cy="474257"/>
          </a:xfrm>
          <a:prstGeom prst="ellipse">
            <a:avLst/>
          </a:prstGeom>
          <a:noFill/>
          <a:ln w="317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0210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04664" y="467544"/>
            <a:ext cx="59046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pt-BR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</a:t>
            </a:r>
            <a:r>
              <a:rPr lang="pt-BR" sz="1500" b="1" dirty="0" smtClean="0">
                <a:latin typeface="Comic Sans MS" panose="030F0702030302020204" pitchFamily="66" charset="0"/>
              </a:rPr>
              <a:t> </a:t>
            </a:r>
            <a:r>
              <a:rPr lang="pt-BR" sz="1500" dirty="0" smtClean="0">
                <a:latin typeface="Comic Sans MS" panose="030F0702030302020204" pitchFamily="66" charset="0"/>
              </a:rPr>
              <a:t>COM A AJUDA DO PAPAI E DA MAMÃE ESCREVA O NOME DOS PERSONAGENS DA HISTÓRIA:</a:t>
            </a:r>
          </a:p>
          <a:p>
            <a:pPr>
              <a:lnSpc>
                <a:spcPct val="150000"/>
              </a:lnSpc>
            </a:pPr>
            <a:endParaRPr lang="pt-BR" sz="1600" dirty="0">
              <a:latin typeface="Comic Sans MS" panose="030F0702030302020204" pitchFamily="66" charset="0"/>
            </a:endParaRPr>
          </a:p>
          <a:p>
            <a:endParaRPr lang="pt-BR" sz="1600" dirty="0">
              <a:latin typeface="Comic Sans MS" panose="030F0702030302020204" pitchFamily="66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34226" y="323528"/>
            <a:ext cx="6191118" cy="8712968"/>
          </a:xfrm>
          <a:prstGeom prst="rect">
            <a:avLst/>
          </a:prstGeom>
          <a:noFill/>
          <a:ln w="571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5" name="Picture 7" descr="C:\Users\GALVAO\Desktop\Imagem4 - Cópia (4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96" y="1331640"/>
            <a:ext cx="1587500" cy="1651000"/>
          </a:xfrm>
          <a:prstGeom prst="rect">
            <a:avLst/>
          </a:prstGeom>
          <a:noFill/>
          <a:ln w="31750" cmpd="thickThin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GALVAO\Desktop\Imagem4 - Cópia (3) - Cópi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21" y="3995936"/>
            <a:ext cx="1601997" cy="1570258"/>
          </a:xfrm>
          <a:prstGeom prst="rect">
            <a:avLst/>
          </a:prstGeom>
          <a:noFill/>
          <a:ln w="31750" cmpd="thickThin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GALVAO\Desktop\Imagem4 - Cópia - Cópi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724" y="3995936"/>
            <a:ext cx="1617588" cy="1570259"/>
          </a:xfrm>
          <a:prstGeom prst="rect">
            <a:avLst/>
          </a:prstGeom>
          <a:noFill/>
          <a:ln w="31750" cmpd="thickThin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GALVAO\Desktop\Imagem4 - Cópia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468" y="6557913"/>
            <a:ext cx="1587500" cy="1614487"/>
          </a:xfrm>
          <a:prstGeom prst="rect">
            <a:avLst/>
          </a:prstGeom>
          <a:noFill/>
          <a:ln w="31750" cmpd="thickThin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:\Users\GALVAO\Desktop\Imagem4 - Cópia (2) - Cópi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166" y="6557913"/>
            <a:ext cx="1601997" cy="1614487"/>
          </a:xfrm>
          <a:prstGeom prst="rect">
            <a:avLst/>
          </a:prstGeom>
          <a:noFill/>
          <a:ln w="31750" cmpd="thickThin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C:\Users\GALVAO\Desktop\Imagem4 - Cópia (4) - Cópia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912" y="1331640"/>
            <a:ext cx="1587500" cy="1651000"/>
          </a:xfrm>
          <a:prstGeom prst="rect">
            <a:avLst/>
          </a:prstGeom>
          <a:noFill/>
          <a:ln w="31750" cmpd="thickThin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C:\Users\GALVAO\Desktop\Imagem4 - Cópia (3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315" y="1331640"/>
            <a:ext cx="1601997" cy="1651000"/>
          </a:xfrm>
          <a:prstGeom prst="rect">
            <a:avLst/>
          </a:prstGeom>
          <a:noFill/>
          <a:ln w="31750" cmpd="thickThin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C:\Users\GALVAO\Desktop\Imagem4 - Cópia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091" y="3995936"/>
            <a:ext cx="1601997" cy="1570258"/>
          </a:xfrm>
          <a:prstGeom prst="rect">
            <a:avLst/>
          </a:prstGeom>
          <a:noFill/>
          <a:ln w="31750" cmpd="thickThin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tângulo 24"/>
          <p:cNvSpPr/>
          <p:nvPr/>
        </p:nvSpPr>
        <p:spPr>
          <a:xfrm>
            <a:off x="694358" y="3059832"/>
            <a:ext cx="1585838" cy="563785"/>
          </a:xfrm>
          <a:prstGeom prst="rect">
            <a:avLst/>
          </a:prstGeom>
          <a:noFill/>
          <a:ln w="31750" cmpd="thickThin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29"/>
          <p:cNvSpPr/>
          <p:nvPr/>
        </p:nvSpPr>
        <p:spPr>
          <a:xfrm>
            <a:off x="4651474" y="3059832"/>
            <a:ext cx="1585838" cy="563785"/>
          </a:xfrm>
          <a:prstGeom prst="rect">
            <a:avLst/>
          </a:prstGeom>
          <a:noFill/>
          <a:ln w="31750" cmpd="thickThin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tângulo 30"/>
          <p:cNvSpPr/>
          <p:nvPr/>
        </p:nvSpPr>
        <p:spPr>
          <a:xfrm>
            <a:off x="2640944" y="3059832"/>
            <a:ext cx="1585838" cy="563785"/>
          </a:xfrm>
          <a:prstGeom prst="rect">
            <a:avLst/>
          </a:prstGeom>
          <a:noFill/>
          <a:ln w="31750" cmpd="thickThin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tângulo 31"/>
          <p:cNvSpPr/>
          <p:nvPr/>
        </p:nvSpPr>
        <p:spPr>
          <a:xfrm>
            <a:off x="1553468" y="8256687"/>
            <a:ext cx="1585838" cy="563785"/>
          </a:xfrm>
          <a:prstGeom prst="rect">
            <a:avLst/>
          </a:prstGeom>
          <a:noFill/>
          <a:ln w="31750" cmpd="thickThin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Retângulo 32"/>
          <p:cNvSpPr/>
          <p:nvPr/>
        </p:nvSpPr>
        <p:spPr>
          <a:xfrm>
            <a:off x="2619091" y="5652120"/>
            <a:ext cx="1585838" cy="563785"/>
          </a:xfrm>
          <a:prstGeom prst="rect">
            <a:avLst/>
          </a:prstGeom>
          <a:noFill/>
          <a:ln w="31750" cmpd="thickThin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Retângulo 33"/>
          <p:cNvSpPr/>
          <p:nvPr/>
        </p:nvSpPr>
        <p:spPr>
          <a:xfrm>
            <a:off x="4651474" y="5652120"/>
            <a:ext cx="1585838" cy="563785"/>
          </a:xfrm>
          <a:prstGeom prst="rect">
            <a:avLst/>
          </a:prstGeom>
          <a:noFill/>
          <a:ln w="31750" cmpd="thickThin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Retângulo 34"/>
          <p:cNvSpPr/>
          <p:nvPr/>
        </p:nvSpPr>
        <p:spPr>
          <a:xfrm>
            <a:off x="692696" y="5652120"/>
            <a:ext cx="1585838" cy="563785"/>
          </a:xfrm>
          <a:prstGeom prst="rect">
            <a:avLst/>
          </a:prstGeom>
          <a:noFill/>
          <a:ln w="31750" cmpd="thickThin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Retângulo 35"/>
          <p:cNvSpPr/>
          <p:nvPr/>
        </p:nvSpPr>
        <p:spPr>
          <a:xfrm>
            <a:off x="3733486" y="8256687"/>
            <a:ext cx="1585838" cy="563785"/>
          </a:xfrm>
          <a:prstGeom prst="rect">
            <a:avLst/>
          </a:prstGeom>
          <a:noFill/>
          <a:ln w="31750" cmpd="thickThin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0605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48" y="1331639"/>
            <a:ext cx="6403882" cy="7632849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04664" y="594936"/>
            <a:ext cx="59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 </a:t>
            </a:r>
            <a:r>
              <a:rPr lang="pt-BR" dirty="0" smtClean="0">
                <a:latin typeface="Comic Sans MS" panose="030F0702030302020204" pitchFamily="66" charset="0"/>
              </a:rPr>
              <a:t>ENCONTRE O NOME DOS PERSONAGENS DA </a:t>
            </a:r>
          </a:p>
          <a:p>
            <a:pPr algn="just"/>
            <a:r>
              <a:rPr lang="pt-BR" dirty="0" smtClean="0">
                <a:latin typeface="Comic Sans MS" panose="030F0702030302020204" pitchFamily="66" charset="0"/>
              </a:rPr>
              <a:t>HISTÓRIA E COMPLETE A CRUZADINHA: </a:t>
            </a:r>
            <a:endParaRPr lang="pt-B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484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260648" y="315471"/>
            <a:ext cx="6408712" cy="8447022"/>
            <a:chOff x="260648" y="315471"/>
            <a:chExt cx="6408712" cy="8447022"/>
          </a:xfrm>
        </p:grpSpPr>
        <p:pic>
          <p:nvPicPr>
            <p:cNvPr id="1028" name="Picture 4" descr="C:\Users\GALVAO\Desktop\Imagem6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648" y="315471"/>
              <a:ext cx="6408712" cy="84470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CaixaDeTexto 7"/>
            <p:cNvSpPr txBox="1"/>
            <p:nvPr/>
          </p:nvSpPr>
          <p:spPr>
            <a:xfrm>
              <a:off x="4293096" y="611560"/>
              <a:ext cx="346570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7320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04664" y="452443"/>
            <a:ext cx="61206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10-</a:t>
            </a:r>
            <a:r>
              <a:rPr lang="pt-BR" sz="1600" b="1" dirty="0" smtClean="0">
                <a:latin typeface="Comic Sans MS" panose="030F0702030302020204" pitchFamily="66" charset="0"/>
              </a:rPr>
              <a:t> E VOCÊ GOSTA DE SANDUÍCHE? </a:t>
            </a:r>
          </a:p>
          <a:p>
            <a:pPr algn="just">
              <a:lnSpc>
                <a:spcPct val="150000"/>
              </a:lnSpc>
            </a:pPr>
            <a:r>
              <a:rPr lang="pt-BR" sz="1600" dirty="0" smtClean="0">
                <a:latin typeface="Comic Sans MS" panose="030F0702030302020204" pitchFamily="66" charset="0"/>
              </a:rPr>
              <a:t>QUE TAL FAZER UM GOSTOSO SANDUÍCHE COM A AJUDA DA SUA FAMÍLIA?</a:t>
            </a:r>
          </a:p>
          <a:p>
            <a:pPr algn="just">
              <a:lnSpc>
                <a:spcPct val="150000"/>
              </a:lnSpc>
            </a:pPr>
            <a:r>
              <a:rPr lang="pt-BR" sz="1600" dirty="0" smtClean="0">
                <a:latin typeface="Comic Sans MS" panose="030F0702030302020204" pitchFamily="66" charset="0"/>
              </a:rPr>
              <a:t>ENTÃO MÃOS À OBRA! MONTE UM SANDUÍCHE UTILIZANDO OS INGREDIENTES QUE MAIS GOSTA E DEPOIS DE SABOREÁ-LO REGISTRE AQUI QUAIS INGREDIENTES VOCÊ UTILIZOU E DESENHE SEU SANDUÍCHE ABAIXO: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332656" y="3563888"/>
            <a:ext cx="6192688" cy="5400600"/>
          </a:xfrm>
          <a:prstGeom prst="roundRect">
            <a:avLst/>
          </a:prstGeom>
          <a:noFill/>
          <a:ln w="571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2443203" y="3657382"/>
            <a:ext cx="19207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b="1" dirty="0" smtClean="0">
                <a:latin typeface="Comic Sans MS" panose="030F0702030302020204" pitchFamily="66" charset="0"/>
              </a:rPr>
              <a:t>INGREDIENTES:</a:t>
            </a:r>
            <a:endParaRPr lang="pt-BR" sz="1600" b="1" dirty="0">
              <a:latin typeface="Comic Sans MS" panose="030F0702030302020204" pitchFamily="66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45844" y="4173051"/>
            <a:ext cx="5519460" cy="11621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600" dirty="0" smtClean="0"/>
              <a:t>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pt-BR" sz="1600" dirty="0" smtClean="0"/>
              <a:t>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pt-BR" sz="1600" dirty="0" smtClean="0"/>
              <a:t>____________________________________________________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5929250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797</Words>
  <Application>Microsoft Office PowerPoint</Application>
  <PresentationFormat>Apresentação na tela (4:3)</PresentationFormat>
  <Paragraphs>158</Paragraphs>
  <Slides>17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Comic Sans MS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GALVAO</dc:creator>
  <cp:lastModifiedBy>CEMEI</cp:lastModifiedBy>
  <cp:revision>46</cp:revision>
  <dcterms:created xsi:type="dcterms:W3CDTF">2020-05-28T14:16:24Z</dcterms:created>
  <dcterms:modified xsi:type="dcterms:W3CDTF">2020-06-03T03:21:02Z</dcterms:modified>
</cp:coreProperties>
</file>