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9" r:id="rId13"/>
    <p:sldId id="266" r:id="rId14"/>
    <p:sldId id="276" r:id="rId15"/>
    <p:sldId id="278" r:id="rId16"/>
    <p:sldId id="270" r:id="rId17"/>
    <p:sldId id="284" r:id="rId18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eTMLzcYcu0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s://www.youtube.com/watch?v=cI-rFyUCAg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h4eueDYPTI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78xEaW5GJ0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32656" y="539552"/>
            <a:ext cx="6264696" cy="8064896"/>
          </a:xfrm>
          <a:prstGeom prst="roundRect">
            <a:avLst/>
          </a:prstGeom>
          <a:noFill/>
          <a:ln w="698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1" name="Picture 3" descr="C:\Users\GALVAO\Desktop\ac6025a625cfb42fa7885155d8a129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8" y="1115616"/>
            <a:ext cx="5834770" cy="61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8885" y="7380312"/>
            <a:ext cx="57935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rgbClr val="8E0000"/>
                </a:solidFill>
                <a:latin typeface="Comic Sans MS" panose="030F0702030302020204" pitchFamily="66" charset="0"/>
              </a:rPr>
              <a:t>CRIANÇAS VOCÊS SÃO MUITO ESPECIAIS PARA NÓS...</a:t>
            </a:r>
          </a:p>
          <a:p>
            <a:pPr algn="ctr"/>
            <a:r>
              <a:rPr lang="pt-BR" sz="1500" b="1" dirty="0" smtClean="0">
                <a:solidFill>
                  <a:srgbClr val="8E0000"/>
                </a:solidFill>
                <a:latin typeface="Comic Sans MS" panose="030F0702030302020204" pitchFamily="66" charset="0"/>
              </a:rPr>
              <a:t>COM CARINHO DAS PROFESSORAS:</a:t>
            </a:r>
          </a:p>
          <a:p>
            <a:pPr algn="ctr"/>
            <a:r>
              <a:rPr lang="pt-BR" sz="1500" b="1" dirty="0" smtClean="0">
                <a:solidFill>
                  <a:srgbClr val="8E0000"/>
                </a:solidFill>
                <a:latin typeface="Comic Sans MS" panose="030F0702030302020204" pitchFamily="66" charset="0"/>
              </a:rPr>
              <a:t>MARCELLI – CAROLINE – LORIMAR</a:t>
            </a:r>
          </a:p>
          <a:p>
            <a:pPr algn="ctr"/>
            <a:endParaRPr lang="pt-BR" sz="800" b="1" dirty="0" smtClean="0">
              <a:solidFill>
                <a:srgbClr val="8E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500" b="1" dirty="0" smtClean="0">
                <a:solidFill>
                  <a:srgbClr val="8E0000"/>
                </a:solidFill>
                <a:latin typeface="Comic Sans MS" panose="030F0702030302020204" pitchFamily="66" charset="0"/>
              </a:rPr>
              <a:t>GALVÃO, 22/06/2020</a:t>
            </a:r>
            <a:endParaRPr lang="pt-BR" sz="1500" b="1" dirty="0">
              <a:solidFill>
                <a:srgbClr val="8E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640" y="395536"/>
            <a:ext cx="6464579" cy="79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Comic Sans MS" panose="030F0702030302020204" pitchFamily="66" charset="0"/>
              </a:rPr>
              <a:t>  12- </a:t>
            </a:r>
            <a:r>
              <a:rPr lang="pt-BR" sz="1600" dirty="0" smtClean="0">
                <a:latin typeface="Comic Sans MS" panose="030F0702030302020204" pitchFamily="66" charset="0"/>
              </a:rPr>
              <a:t>NO VERSO ABAIXO SÃO CITADAS ALGUMAS PARTES DO CORPO. ENCONTRE-AS E PINTE COM LÁPIS COLORIDO: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797" y="1541855"/>
            <a:ext cx="6176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Comic Sans MS" panose="030F0702030302020204" pitchFamily="66" charset="0"/>
              </a:rPr>
              <a:t>O ROSTO REDONDO QUE HOJE EU FIZ,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Comic Sans MS" panose="030F0702030302020204" pitchFamily="66" charset="0"/>
              </a:rPr>
              <a:t>TEM OLHOS, TEM BOCA, PEQUENO NARIZ.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Comic Sans MS" panose="030F0702030302020204" pitchFamily="66" charset="0"/>
              </a:rPr>
              <a:t>TEM DUAS ORELHAS QUE SÃO BEM IGUAIS,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Comic Sans MS" panose="030F0702030302020204" pitchFamily="66" charset="0"/>
              </a:rPr>
              <a:t>CABELOS COMPRIDOS PRA FRENTE E PRA TRÁS...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76790" y="1403648"/>
            <a:ext cx="6320562" cy="201622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6672" y="3709839"/>
            <a:ext cx="583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Comic Sans MS" panose="030F0702030302020204" pitchFamily="66" charset="0"/>
              </a:rPr>
              <a:t>13- </a:t>
            </a:r>
            <a:r>
              <a:rPr lang="pt-BR" sz="1600" dirty="0" smtClean="0">
                <a:latin typeface="Comic Sans MS" panose="030F0702030302020204" pitchFamily="66" charset="0"/>
              </a:rPr>
              <a:t>APÓS LER O VERSO COMPLETE  O ROSTINHO DA MENINA COM AS PARTES QUE FALTAM: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658958"/>
            <a:ext cx="5400600" cy="43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2656" y="33078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14- </a:t>
            </a:r>
            <a:r>
              <a:rPr lang="pt-BR" sz="1400" dirty="0" smtClean="0">
                <a:latin typeface="Comic Sans MS" panose="030F0702030302020204" pitchFamily="66" charset="0"/>
              </a:rPr>
              <a:t>ESTE ESPAÇO É TODO SEU... FAÇA AQUI O SEU AUTO-RETRADO, NÃO ESQUECENDO DE DESENHAR TODAS AS PARTES DO SEU CORPO</a:t>
            </a:r>
            <a:r>
              <a:rPr lang="pt-BR" sz="1400" dirty="0" smtClean="0"/>
              <a:t>:</a:t>
            </a:r>
            <a:endParaRPr lang="pt-BR" sz="1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48680" y="1115616"/>
            <a:ext cx="5832648" cy="5400600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332656" y="6732240"/>
            <a:ext cx="6336704" cy="2164889"/>
            <a:chOff x="260648" y="323528"/>
            <a:chExt cx="6336704" cy="2164889"/>
          </a:xfrm>
        </p:grpSpPr>
        <p:sp>
          <p:nvSpPr>
            <p:cNvPr id="7" name="CaixaDeTexto 6"/>
            <p:cNvSpPr txBox="1"/>
            <p:nvPr/>
          </p:nvSpPr>
          <p:spPr>
            <a:xfrm>
              <a:off x="548680" y="395536"/>
              <a:ext cx="576064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300" b="1" dirty="0" smtClean="0">
                  <a:latin typeface="Comic Sans MS" panose="030F0702030302020204" pitchFamily="66" charset="0"/>
                </a:rPr>
                <a:t>15- </a:t>
              </a:r>
              <a:r>
                <a:rPr lang="pt-BR" sz="1300" dirty="0" smtClean="0">
                  <a:latin typeface="Comic Sans MS" panose="030F0702030302020204" pitchFamily="66" charset="0"/>
                </a:rPr>
                <a:t>UTILIZE O PAPEL PARDO E O GIZ DE CERA QUE  RECEBEU  JUNTO COM A APOSTILA E DESENHE NELE O CONTORNO DO SEU CORPO. SUGESTÃO: DEPOIS DE DESENHÁ-LO PODE COLORIR, UTILIZANDO GIZ DE CERA, LÁPIS DE COR, CANETINHA, TINTA GUACHE. E PODE ENFEITÁ-LO TAMBÉM COLANDO PEDAÇOS DE TECIDO NA ROUPA, PEDAÇOS DE LÃ NOS CABELOS. ENFIM, USE TODA A SUA CRIATIVIDADE... </a:t>
              </a:r>
            </a:p>
            <a:p>
              <a:pPr algn="just"/>
              <a:r>
                <a:rPr lang="pt-BR" sz="1300" dirty="0">
                  <a:latin typeface="Comic Sans MS" panose="030F0702030302020204" pitchFamily="66" charset="0"/>
                </a:rPr>
                <a:t>P</a:t>
              </a:r>
              <a:r>
                <a:rPr lang="pt-BR" sz="1300" dirty="0" smtClean="0">
                  <a:latin typeface="Comic Sans MS" panose="030F0702030302020204" pitchFamily="66" charset="0"/>
                </a:rPr>
                <a:t>S: ESSA ATIVIDADE É SUA, NÃO PRECISA DEVOLVER, MAS NÃO ESQUEÇA DE REGISTRAR COM FOTOS E MANDAR PARA A PROFESSORA... </a:t>
              </a:r>
              <a:endParaRPr lang="pt-BR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260648" y="323528"/>
              <a:ext cx="6336704" cy="2160240"/>
            </a:xfrm>
            <a:prstGeom prst="round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8147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2656" y="479445"/>
            <a:ext cx="60486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cap="all" dirty="0" smtClean="0">
                <a:latin typeface="Comic Sans MS" panose="030F0702030302020204" pitchFamily="66" charset="0"/>
              </a:rPr>
              <a:t>	</a:t>
            </a:r>
            <a:r>
              <a:rPr lang="pt-BR" sz="1200" cap="all" dirty="0" smtClean="0">
                <a:latin typeface="Comic Sans MS" panose="030F0702030302020204" pitchFamily="66" charset="0"/>
              </a:rPr>
              <a:t>Durante </a:t>
            </a:r>
            <a:r>
              <a:rPr lang="pt-BR" sz="1200" cap="all" dirty="0">
                <a:latin typeface="Comic Sans MS" panose="030F0702030302020204" pitchFamily="66" charset="0"/>
              </a:rPr>
              <a:t>o mês de junho são realizadas em todo Brasil as </a:t>
            </a:r>
            <a:r>
              <a:rPr lang="pt-BR" sz="1200" b="1" cap="all" dirty="0">
                <a:latin typeface="Comic Sans MS" panose="030F0702030302020204" pitchFamily="66" charset="0"/>
              </a:rPr>
              <a:t>Festas Juninas</a:t>
            </a:r>
            <a:r>
              <a:rPr lang="pt-BR" sz="1200" cap="all" dirty="0">
                <a:latin typeface="Comic Sans MS" panose="030F0702030302020204" pitchFamily="66" charset="0"/>
              </a:rPr>
              <a:t>. </a:t>
            </a:r>
            <a:r>
              <a:rPr lang="pt-BR" sz="1200" cap="all" dirty="0" smtClean="0">
                <a:latin typeface="Comic Sans MS" panose="030F0702030302020204" pitchFamily="66" charset="0"/>
              </a:rPr>
              <a:t>E nas escolas </a:t>
            </a:r>
            <a:r>
              <a:rPr lang="pt-BR" sz="1200" cap="all" dirty="0">
                <a:latin typeface="Comic Sans MS" panose="030F0702030302020204" pitchFamily="66" charset="0"/>
              </a:rPr>
              <a:t>isso não é diferente, pois </a:t>
            </a:r>
            <a:r>
              <a:rPr lang="pt-BR" sz="1200" cap="all" dirty="0" smtClean="0">
                <a:latin typeface="Comic Sans MS" panose="030F0702030302020204" pitchFamily="66" charset="0"/>
              </a:rPr>
              <a:t>esta é </a:t>
            </a:r>
            <a:r>
              <a:rPr lang="pt-BR" sz="1200" cap="all" dirty="0">
                <a:latin typeface="Comic Sans MS" panose="030F0702030302020204" pitchFamily="66" charset="0"/>
              </a:rPr>
              <a:t>uma das datas mais </a:t>
            </a:r>
            <a:r>
              <a:rPr lang="pt-BR" sz="1200" cap="all" dirty="0" smtClean="0">
                <a:latin typeface="Comic Sans MS" panose="030F0702030302020204" pitchFamily="66" charset="0"/>
              </a:rPr>
              <a:t>adoradas pelas crianças.  </a:t>
            </a:r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	as festas juninas são </a:t>
            </a:r>
            <a:r>
              <a:rPr lang="pt-BR" sz="1200" cap="all" dirty="0">
                <a:latin typeface="Comic Sans MS" panose="030F0702030302020204" pitchFamily="66" charset="0"/>
              </a:rPr>
              <a:t>marcadas por </a:t>
            </a:r>
            <a:r>
              <a:rPr lang="pt-BR" sz="1200" cap="all" dirty="0" smtClean="0">
                <a:latin typeface="Comic Sans MS" panose="030F0702030302020204" pitchFamily="66" charset="0"/>
              </a:rPr>
              <a:t>muita música e diversão, </a:t>
            </a:r>
            <a:r>
              <a:rPr lang="pt-BR" sz="1200" cap="all" dirty="0">
                <a:latin typeface="Comic Sans MS" panose="030F0702030302020204" pitchFamily="66" charset="0"/>
              </a:rPr>
              <a:t>onde as pessoas </a:t>
            </a:r>
            <a:r>
              <a:rPr lang="pt-BR" sz="1200" cap="all" dirty="0" smtClean="0">
                <a:latin typeface="Comic Sans MS" panose="030F0702030302020204" pitchFamily="66" charset="0"/>
              </a:rPr>
              <a:t>DANÇAM ao som da quadrilha vestidas com roupas caipiras.</a:t>
            </a:r>
          </a:p>
          <a:p>
            <a:pPr algn="just"/>
            <a:r>
              <a:rPr lang="pt-BR" sz="1200" cap="all" dirty="0">
                <a:latin typeface="Comic Sans MS" panose="030F0702030302020204" pitchFamily="66" charset="0"/>
              </a:rPr>
              <a:t>	</a:t>
            </a:r>
            <a:r>
              <a:rPr lang="pt-BR" sz="1200" cap="all" dirty="0" smtClean="0">
                <a:latin typeface="Comic Sans MS" panose="030F0702030302020204" pitchFamily="66" charset="0"/>
              </a:rPr>
              <a:t>as </a:t>
            </a:r>
            <a:r>
              <a:rPr lang="pt-BR" sz="1200" cap="all" dirty="0">
                <a:latin typeface="Comic Sans MS" panose="030F0702030302020204" pitchFamily="66" charset="0"/>
              </a:rPr>
              <a:t>comidas típicas </a:t>
            </a:r>
            <a:r>
              <a:rPr lang="pt-BR" sz="1200" cap="all" dirty="0" smtClean="0">
                <a:latin typeface="Comic Sans MS" panose="030F0702030302020204" pitchFamily="66" charset="0"/>
              </a:rPr>
              <a:t>da festa são</a:t>
            </a:r>
            <a:r>
              <a:rPr lang="pt-BR" sz="1200" cap="all" dirty="0">
                <a:latin typeface="Comic Sans MS" panose="030F0702030302020204" pitchFamily="66" charset="0"/>
              </a:rPr>
              <a:t>: pipoca, pinhão, pé-de-moleque, bolo de fubá e para tomar tem </a:t>
            </a:r>
            <a:r>
              <a:rPr lang="pt-BR" sz="1200" cap="all" dirty="0" smtClean="0">
                <a:latin typeface="Comic Sans MS" panose="030F0702030302020204" pitchFamily="66" charset="0"/>
              </a:rPr>
              <a:t>UM gostoso </a:t>
            </a:r>
            <a:r>
              <a:rPr lang="pt-BR" sz="1200" cap="all" dirty="0">
                <a:latin typeface="Comic Sans MS" panose="030F0702030302020204" pitchFamily="66" charset="0"/>
              </a:rPr>
              <a:t>quentão, que para as crianças é feito </a:t>
            </a:r>
            <a:r>
              <a:rPr lang="pt-BR" sz="1200" cap="all" dirty="0" smtClean="0">
                <a:latin typeface="Comic Sans MS" panose="030F0702030302020204" pitchFamily="66" charset="0"/>
              </a:rPr>
              <a:t>com </a:t>
            </a:r>
            <a:r>
              <a:rPr lang="pt-BR" sz="1200" cap="all" dirty="0">
                <a:latin typeface="Comic Sans MS" panose="030F0702030302020204" pitchFamily="66" charset="0"/>
              </a:rPr>
              <a:t>suco ou </a:t>
            </a:r>
            <a:r>
              <a:rPr lang="pt-BR" sz="1200" cap="all" dirty="0" smtClean="0">
                <a:latin typeface="Comic Sans MS" panose="030F0702030302020204" pitchFamily="66" charset="0"/>
              </a:rPr>
              <a:t>chocolate quente. </a:t>
            </a:r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	NESSA FESTA NÃO PODE FALTAR bandeirinhas</a:t>
            </a:r>
            <a:r>
              <a:rPr lang="pt-BR" sz="1200" cap="all" dirty="0">
                <a:latin typeface="Comic Sans MS" panose="030F0702030302020204" pitchFamily="66" charset="0"/>
              </a:rPr>
              <a:t> </a:t>
            </a:r>
            <a:r>
              <a:rPr lang="pt-BR" sz="1200" cap="all" dirty="0" smtClean="0">
                <a:latin typeface="Comic Sans MS" panose="030F0702030302020204" pitchFamily="66" charset="0"/>
              </a:rPr>
              <a:t>E balões, </a:t>
            </a:r>
            <a:r>
              <a:rPr lang="pt-BR" sz="1200" cap="all" dirty="0">
                <a:latin typeface="Comic Sans MS" panose="030F0702030302020204" pitchFamily="66" charset="0"/>
              </a:rPr>
              <a:t>e quando </a:t>
            </a:r>
            <a:r>
              <a:rPr lang="pt-BR" sz="1200" cap="all" dirty="0" smtClean="0">
                <a:latin typeface="Comic Sans MS" panose="030F0702030302020204" pitchFamily="66" charset="0"/>
              </a:rPr>
              <a:t>a festa é </a:t>
            </a:r>
            <a:r>
              <a:rPr lang="pt-BR" sz="1200" cap="all" dirty="0">
                <a:latin typeface="Comic Sans MS" panose="030F0702030302020204" pitchFamily="66" charset="0"/>
              </a:rPr>
              <a:t>realizada ao ar livre é feita </a:t>
            </a:r>
            <a:r>
              <a:rPr lang="pt-BR" sz="1200" cap="all" dirty="0" smtClean="0">
                <a:latin typeface="Comic Sans MS" panose="030F0702030302020204" pitchFamily="66" charset="0"/>
              </a:rPr>
              <a:t>também UMA ENORME fogueira.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8640" y="323528"/>
            <a:ext cx="6336704" cy="266429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9174" y="3203848"/>
            <a:ext cx="617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omic Sans MS" panose="030F0702030302020204" pitchFamily="66" charset="0"/>
              </a:rPr>
              <a:t>16-</a:t>
            </a:r>
            <a:r>
              <a:rPr lang="pt-BR" sz="1400" dirty="0" smtClean="0">
                <a:latin typeface="Comic Sans MS" panose="030F0702030302020204" pitchFamily="66" charset="0"/>
              </a:rPr>
              <a:t> RECORTE E COLE O NOME DE CADA DESENHO REFERENTE À FESTA JUNINA. AS PALAVRAS ESTÃO EM ANEXO: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GALVAO\Desktop\3727f7013c9a49a2c6431c22cc16c1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23928"/>
            <a:ext cx="1273800" cy="14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VAO\Desktop\desenho-festa-junina-colorir-pintar-imprimir-balão-molde-risco-www.espacoedu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580112"/>
            <a:ext cx="1057776" cy="13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LVAO\Desktop\eef70e759b16a15346e0c4a8c30eeb8b-865x1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7236296"/>
            <a:ext cx="1296144" cy="10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LVAO\Desktop\desenho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48" y="4139952"/>
            <a:ext cx="96358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ALVAO\Desktop\d7ca24fbd33573235c1bb028dcb5e6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1" y="5436096"/>
            <a:ext cx="1775085" cy="14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56792" y="4499992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56792" y="5940152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556792" y="7596336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050953" y="4499992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085184" y="5940152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 descr="C:\Users\GALVAO\Desktop\39868af2ed8ef9409149aa0103b64c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7092280"/>
            <a:ext cx="1051639" cy="12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5050953" y="7596336"/>
            <a:ext cx="1546399" cy="3934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544416" y="8460432"/>
            <a:ext cx="39132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 smtClean="0">
                <a:latin typeface="Comic Sans MS" panose="030F0702030302020204" pitchFamily="66" charset="0"/>
              </a:rPr>
              <a:t>ACESSE OS LINKS E ASSISTA OS VÍDEOS DA FESTA JUNINA:  </a:t>
            </a:r>
          </a:p>
          <a:p>
            <a:pPr algn="ctr"/>
            <a:r>
              <a:rPr lang="pt-BR" sz="900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pt-BR" sz="900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pt-BR" sz="900" dirty="0" smtClean="0">
                <a:latin typeface="Comic Sans MS" panose="030F0702030302020204" pitchFamily="66" charset="0"/>
                <a:hlinkClick r:id="rId8"/>
              </a:rPr>
              <a:t>www.youtube.com/watch?v=ueTMLzcYcu0</a:t>
            </a:r>
            <a:endParaRPr lang="pt-BR" sz="9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900" dirty="0">
                <a:hlinkClick r:id="rId9"/>
              </a:rPr>
              <a:t>https://www.youtube.com/watch?v=cI-rFyUCAg8</a:t>
            </a:r>
            <a:endParaRPr lang="pt-BR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8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5404b6f03076e1efa39fbeafba2098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0" y="1635470"/>
            <a:ext cx="5253136" cy="73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4704" y="552326"/>
            <a:ext cx="5298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17-</a:t>
            </a:r>
            <a:r>
              <a:rPr lang="pt-BR" dirty="0" smtClean="0">
                <a:latin typeface="Comic Sans MS" panose="030F0702030302020204" pitchFamily="66" charset="0"/>
              </a:rPr>
              <a:t> QUANTOS DOCES GOSTOSOS!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SÃO TODOS PARA A FESTA JUNINA.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QUANTOS DOCES TÊM EM CADA BANDEJA?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2656" y="408310"/>
            <a:ext cx="6192688" cy="113935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55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548" y="552326"/>
            <a:ext cx="591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18- </a:t>
            </a:r>
            <a:r>
              <a:rPr lang="pt-BR" dirty="0" smtClean="0">
                <a:latin typeface="Comic Sans MS" panose="030F0702030302020204" pitchFamily="66" charset="0"/>
              </a:rPr>
              <a:t>AGORA VOCÊ VAI COLORIR E RECORTAR AS 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ROUPAS CAIPIRAS, E EM SEGUIDA  PODE VESTIR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 O CASAL PARA A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smtClean="0">
                <a:latin typeface="Comic Sans MS" panose="030F0702030302020204" pitchFamily="66" charset="0"/>
              </a:rPr>
              <a:t>FESTA JUNINA 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(IMAGENS EM ANEXO)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60648" y="395536"/>
            <a:ext cx="6336704" cy="144016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pic>
        <p:nvPicPr>
          <p:cNvPr id="11266" name="Picture 2" descr="C:\Users\GALVAO\Desktop\CHIC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4627622"/>
            <a:ext cx="3431842" cy="42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ALVAO\Desktop\01_00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2483768"/>
            <a:ext cx="3521091" cy="42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LVAO\Desktop\atividades-festa-junina-alfabetização-impri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69360" cy="88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49807" y="755576"/>
            <a:ext cx="50994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VOCÊ JÁ FOI A UMA FESTA JUNINA?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COMO ESTAVA ENFEITADA?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QUE COMIDAS TÍPICAS TINHA NA FESTA?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TINHA FOGUEIRA? BALÃO? 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VOCÊ SABIA QUE SOLTAR BALÕES É PERIGOSO?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SABE O MOTIVO?</a:t>
            </a:r>
            <a:endParaRPr lang="pt-BR" sz="15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2697" y="277180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19- </a:t>
            </a:r>
            <a:r>
              <a:rPr lang="pt-BR" sz="1600" dirty="0" smtClean="0">
                <a:latin typeface="Comic Sans MS" panose="030F0702030302020204" pitchFamily="66" charset="0"/>
              </a:rPr>
              <a:t>QUE TAL DESENHAR AQUI A FESTA JUNINA? 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0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822990" y="1403648"/>
            <a:ext cx="5198298" cy="1649796"/>
            <a:chOff x="750982" y="539552"/>
            <a:chExt cx="5198298" cy="1649796"/>
          </a:xfrm>
        </p:grpSpPr>
        <p:sp>
          <p:nvSpPr>
            <p:cNvPr id="4" name="Retângulo 3"/>
            <p:cNvSpPr/>
            <p:nvPr/>
          </p:nvSpPr>
          <p:spPr>
            <a:xfrm>
              <a:off x="750982" y="1154263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64904" y="1154263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02881" y="1140195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64704" y="1780022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402881" y="1763688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64904" y="1769510"/>
              <a:ext cx="1546399" cy="39340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4688" y="539552"/>
              <a:ext cx="2116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latin typeface="Comic Sans MS" panose="030F0702030302020204" pitchFamily="66" charset="0"/>
                </a:rPr>
                <a:t>ATIVIDADE 16</a:t>
              </a:r>
              <a:r>
                <a:rPr lang="pt-BR" sz="2000" dirty="0" smtClean="0"/>
                <a:t> </a:t>
              </a:r>
              <a:endParaRPr lang="pt-BR" sz="20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64704" y="1132166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CAIPIRAS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581128" y="1154263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PIPOCA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64904" y="1139860"/>
              <a:ext cx="1571264" cy="407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QUENTÃO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64704" y="1789238"/>
              <a:ext cx="1577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BANDEIRA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53136" y="1763688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BALÃO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564904" y="1763688"/>
              <a:ext cx="1560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FOGUEIRA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563390" y="517049"/>
            <a:ext cx="15856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latin typeface="Comic Sans MS" panose="030F0702030302020204" pitchFamily="66" charset="0"/>
              </a:rPr>
              <a:t>ANEXOS</a:t>
            </a:r>
            <a:endParaRPr lang="pt-BR" sz="2500" b="1" dirty="0">
              <a:latin typeface="Comic Sans MS" panose="030F0702030302020204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23726" y="3912343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Comic Sans MS" panose="030F0702030302020204" pitchFamily="66" charset="0"/>
              </a:rPr>
              <a:t>ATIVIDADE 18 </a:t>
            </a:r>
            <a:endParaRPr lang="pt-BR" sz="2000" dirty="0">
              <a:latin typeface="Comic Sans MS" panose="030F0702030302020204" pitchFamily="66" charset="0"/>
            </a:endParaRPr>
          </a:p>
        </p:txBody>
      </p:sp>
      <p:pic>
        <p:nvPicPr>
          <p:cNvPr id="20" name="Picture 4" descr="C:\Users\GALVAO\Desktop\CHICO01 - Cópia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0" y="6120680"/>
            <a:ext cx="2772486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GALVAO\Desktop\CHICO01 - Cópia - Cópi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6" y="4427984"/>
            <a:ext cx="2036552" cy="16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GALVAO\Desktop\01_001 (1) - Cópia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6120680"/>
            <a:ext cx="2665789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GALVAO\Desktop\01_001 (2) - Cópia - Có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10" y="4681364"/>
            <a:ext cx="1888182" cy="12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9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0850"/>
            <a:ext cx="6858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ATIVIDADE DE INGLÊS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Renara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Loureiro </a:t>
            </a:r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Name:_______________________________________________________Grade: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HUMAN BODY </a:t>
            </a: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1- HI KIDS! NESSA EXPERIÊNCIA VAMOS TRABALHAR 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HUMAN BODY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(CORPO HUMANO). VAMOS COMEÇAR OUVINDO A MÚSICA: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HEAD, SHOULDERS, KNEES AND TOES.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DIVIRTA-SE!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https://www.youtube.com/watch?v=h4eueDYPTIg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2- DESENHE O SEU ROSTO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(FACE)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(OLHOS),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(NARIZ),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(BOCA) E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(ORELHA),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FAZER O CABELO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(HAIR)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USE LINHA  OU BARBANTE, LEMBRE-SE DE ESCREVER O SEU NOME NO ESPAÇO INDICADO: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Link com vocabulários: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4187279"/>
            <a:ext cx="4785755" cy="47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640" y="323527"/>
            <a:ext cx="64807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Centro Municipal de Educação Infantil</a:t>
            </a:r>
          </a:p>
          <a:p>
            <a:r>
              <a:rPr lang="pt-BR" dirty="0">
                <a:latin typeface="Comic Sans MS" panose="030F0702030302020204" pitchFamily="66" charset="0"/>
              </a:rPr>
              <a:t>Galvão – SC</a:t>
            </a:r>
          </a:p>
          <a:p>
            <a:r>
              <a:rPr lang="pt-BR" dirty="0">
                <a:latin typeface="Comic Sans MS" panose="030F0702030302020204" pitchFamily="66" charset="0"/>
              </a:rPr>
              <a:t>Professoras: </a:t>
            </a:r>
            <a:r>
              <a:rPr lang="pt-BR" dirty="0" err="1">
                <a:latin typeface="Comic Sans MS" panose="030F0702030302020204" pitchFamily="66" charset="0"/>
              </a:rPr>
              <a:t>Marcelli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err="1">
                <a:latin typeface="Comic Sans MS" panose="030F0702030302020204" pitchFamily="66" charset="0"/>
              </a:rPr>
              <a:t>Possan</a:t>
            </a:r>
            <a:r>
              <a:rPr lang="pt-BR" dirty="0">
                <a:latin typeface="Comic Sans MS" panose="030F0702030302020204" pitchFamily="66" charset="0"/>
              </a:rPr>
              <a:t> de Freitas </a:t>
            </a:r>
            <a:endParaRPr lang="pt-BR" dirty="0" smtClean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                 Caroline </a:t>
            </a:r>
            <a:r>
              <a:rPr lang="pt-BR" dirty="0" err="1">
                <a:latin typeface="Comic Sans MS" panose="030F0702030302020204" pitchFamily="66" charset="0"/>
              </a:rPr>
              <a:t>Fatini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err="1">
                <a:latin typeface="Comic Sans MS" panose="030F0702030302020204" pitchFamily="66" charset="0"/>
              </a:rPr>
              <a:t>Bez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err="1">
                <a:latin typeface="Comic Sans MS" panose="030F0702030302020204" pitchFamily="66" charset="0"/>
              </a:rPr>
              <a:t>Batti</a:t>
            </a:r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                 Lorimar </a:t>
            </a:r>
            <a:r>
              <a:rPr lang="pt-BR" dirty="0">
                <a:latin typeface="Comic Sans MS" panose="030F0702030302020204" pitchFamily="66" charset="0"/>
              </a:rPr>
              <a:t>Zonta</a:t>
            </a:r>
          </a:p>
          <a:p>
            <a:r>
              <a:rPr lang="pt-BR" dirty="0">
                <a:latin typeface="Comic Sans MS" panose="030F0702030302020204" pitchFamily="66" charset="0"/>
              </a:rPr>
              <a:t>Turmas: </a:t>
            </a:r>
            <a:r>
              <a:rPr lang="pt-BR" dirty="0" err="1">
                <a:latin typeface="Comic Sans MS" panose="030F0702030302020204" pitchFamily="66" charset="0"/>
              </a:rPr>
              <a:t>Pré</a:t>
            </a:r>
            <a:r>
              <a:rPr lang="pt-BR" dirty="0">
                <a:latin typeface="Comic Sans MS" panose="030F0702030302020204" pitchFamily="66" charset="0"/>
              </a:rPr>
              <a:t> II mat. e </a:t>
            </a:r>
            <a:r>
              <a:rPr lang="pt-BR" dirty="0" err="1">
                <a:latin typeface="Comic Sans MS" panose="030F0702030302020204" pitchFamily="66" charset="0"/>
              </a:rPr>
              <a:t>vesp</a:t>
            </a:r>
            <a:r>
              <a:rPr lang="pt-BR" dirty="0">
                <a:latin typeface="Comic Sans MS" panose="030F0702030302020204" pitchFamily="66" charset="0"/>
              </a:rPr>
              <a:t>.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pPr algn="ctr"/>
            <a:endParaRPr lang="pt-BR" sz="12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750" b="1" u="sng" dirty="0" smtClean="0">
                <a:latin typeface="Comic Sans MS" panose="030F0702030302020204" pitchFamily="66" charset="0"/>
              </a:rPr>
              <a:t>Planejamento </a:t>
            </a:r>
            <a:r>
              <a:rPr lang="pt-BR" sz="1750" b="1" u="sng" dirty="0">
                <a:latin typeface="Comic Sans MS" panose="030F0702030302020204" pitchFamily="66" charset="0"/>
              </a:rPr>
              <a:t>de atividades a serem realizadas em casa</a:t>
            </a:r>
          </a:p>
          <a:p>
            <a:pPr algn="ctr"/>
            <a:r>
              <a:rPr lang="pt-BR" sz="1750" b="1" u="sng" dirty="0">
                <a:latin typeface="Comic Sans MS" panose="030F0702030302020204" pitchFamily="66" charset="0"/>
              </a:rPr>
              <a:t>Semana de </a:t>
            </a:r>
            <a:r>
              <a:rPr lang="pt-BR" sz="1750" b="1" u="sng" dirty="0" smtClean="0">
                <a:latin typeface="Comic Sans MS" panose="030F0702030302020204" pitchFamily="66" charset="0"/>
              </a:rPr>
              <a:t>22/06 à 03/07</a:t>
            </a:r>
            <a:endParaRPr lang="pt-BR" sz="175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0648" y="3116153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	</a:t>
            </a:r>
            <a:r>
              <a:rPr lang="pt-BR" sz="1700" dirty="0" smtClean="0">
                <a:latin typeface="Comic Sans MS" panose="030F0702030302020204" pitchFamily="66" charset="0"/>
              </a:rPr>
              <a:t>Nesta apostila estaremos abordando um tema muito importante para nós: </a:t>
            </a:r>
            <a:r>
              <a:rPr lang="pt-BR" sz="1700" b="1" dirty="0" smtClean="0">
                <a:latin typeface="Comic Sans MS" panose="030F0702030302020204" pitchFamily="66" charset="0"/>
              </a:rPr>
              <a:t>NOSSO CORPO</a:t>
            </a:r>
            <a:r>
              <a:rPr lang="pt-BR" sz="1700" dirty="0" smtClean="0">
                <a:latin typeface="Comic Sans MS" panose="030F0702030302020204" pitchFamily="66" charset="0"/>
              </a:rPr>
              <a:t>.</a:t>
            </a:r>
            <a:r>
              <a:rPr lang="pt-BR" sz="1700" dirty="0" smtClean="0"/>
              <a:t>	</a:t>
            </a:r>
          </a:p>
          <a:p>
            <a:pPr algn="just"/>
            <a:r>
              <a:rPr lang="pt-BR" sz="1700" dirty="0" smtClean="0"/>
              <a:t>	</a:t>
            </a:r>
            <a:r>
              <a:rPr lang="pt-BR" sz="1700" dirty="0" smtClean="0">
                <a:latin typeface="Comic Sans MS" panose="030F0702030302020204" pitchFamily="66" charset="0"/>
              </a:rPr>
              <a:t>Você já </a:t>
            </a:r>
            <a:r>
              <a:rPr lang="pt-BR" sz="1700" dirty="0">
                <a:latin typeface="Comic Sans MS" panose="030F0702030302020204" pitchFamily="66" charset="0"/>
              </a:rPr>
              <a:t>parou para pensar o quão incrível é o corpo </a:t>
            </a:r>
            <a:r>
              <a:rPr lang="pt-BR" sz="1700" dirty="0" smtClean="0">
                <a:latin typeface="Comic Sans MS" panose="030F0702030302020204" pitchFamily="66" charset="0"/>
              </a:rPr>
              <a:t>humano? Poderíamos ficar horas </a:t>
            </a:r>
            <a:r>
              <a:rPr lang="pt-BR" sz="1700" dirty="0">
                <a:latin typeface="Comic Sans MS" panose="030F0702030302020204" pitchFamily="66" charset="0"/>
              </a:rPr>
              <a:t>e horas analisando tudo e pensando: "Uau! como tudo funciona perfeitamente</a:t>
            </a:r>
            <a:r>
              <a:rPr lang="pt-BR" sz="1700" dirty="0" smtClean="0">
                <a:latin typeface="Comic Sans MS" panose="030F0702030302020204" pitchFamily="66" charset="0"/>
              </a:rPr>
              <a:t>!"</a:t>
            </a:r>
            <a:r>
              <a:rPr lang="pt-BR" sz="1700" dirty="0"/>
              <a:t> </a:t>
            </a:r>
          </a:p>
          <a:p>
            <a:pPr algn="just"/>
            <a:r>
              <a:rPr lang="pt-BR" sz="1700" dirty="0" smtClean="0"/>
              <a:t>	</a:t>
            </a:r>
            <a:r>
              <a:rPr lang="pt-BR" sz="1700" dirty="0" smtClean="0">
                <a:latin typeface="Comic Sans MS" panose="030F0702030302020204" pitchFamily="66" charset="0"/>
              </a:rPr>
              <a:t>E diante de toda essa mágica que envolve nosso corpo, é necessário falar dele na Educação Infantil, pois esta é uma etapa de infinitas descobertas. Os pequenos querem </a:t>
            </a:r>
            <a:r>
              <a:rPr lang="pt-BR" sz="1700" dirty="0">
                <a:latin typeface="Comic Sans MS" panose="030F0702030302020204" pitchFamily="66" charset="0"/>
              </a:rPr>
              <a:t>saber </a:t>
            </a:r>
            <a:r>
              <a:rPr lang="pt-BR" sz="1700" dirty="0" smtClean="0">
                <a:latin typeface="Comic Sans MS" panose="030F0702030302020204" pitchFamily="66" charset="0"/>
              </a:rPr>
              <a:t>tudo, como funciona, para que serve cada parte dele, enfim, são muitas curiosidades que vão sendo  desvendadas na medida que o tempo passa. </a:t>
            </a:r>
            <a:endParaRPr lang="pt-BR" sz="1700" dirty="0">
              <a:latin typeface="Comic Sans MS" panose="030F0702030302020204" pitchFamily="66" charset="0"/>
            </a:endParaRPr>
          </a:p>
          <a:p>
            <a:pPr algn="just"/>
            <a:r>
              <a:rPr lang="pt-BR" sz="1700" dirty="0" smtClean="0">
                <a:latin typeface="Comic Sans MS" panose="030F0702030302020204" pitchFamily="66" charset="0"/>
              </a:rPr>
              <a:t>	Devemos mostrar para a criança o quão especial é o seu corpo, bem como, a </a:t>
            </a:r>
            <a:r>
              <a:rPr lang="pt-BR" sz="1700" dirty="0">
                <a:latin typeface="Comic Sans MS" panose="030F0702030302020204" pitchFamily="66" charset="0"/>
              </a:rPr>
              <a:t>importância e </a:t>
            </a:r>
            <a:r>
              <a:rPr lang="pt-BR" sz="1700" dirty="0" smtClean="0">
                <a:latin typeface="Comic Sans MS" panose="030F0702030302020204" pitchFamily="66" charset="0"/>
              </a:rPr>
              <a:t>os cuidados </a:t>
            </a:r>
            <a:r>
              <a:rPr lang="pt-BR" sz="1700" dirty="0">
                <a:latin typeface="Comic Sans MS" panose="030F0702030302020204" pitchFamily="66" charset="0"/>
              </a:rPr>
              <a:t>que </a:t>
            </a:r>
            <a:r>
              <a:rPr lang="pt-BR" sz="1700" dirty="0" smtClean="0">
                <a:latin typeface="Comic Sans MS" panose="030F0702030302020204" pitchFamily="66" charset="0"/>
              </a:rPr>
              <a:t>precisa </a:t>
            </a:r>
            <a:r>
              <a:rPr lang="pt-BR" sz="1700" dirty="0">
                <a:latin typeface="Comic Sans MS" panose="030F0702030302020204" pitchFamily="66" charset="0"/>
              </a:rPr>
              <a:t>ter com </a:t>
            </a:r>
            <a:r>
              <a:rPr lang="pt-BR" sz="1700" dirty="0" smtClean="0">
                <a:latin typeface="Comic Sans MS" panose="030F0702030302020204" pitchFamily="66" charset="0"/>
              </a:rPr>
              <a:t>ele, tanto nas questões de saúde, higiene, alimentação, quanto ao seu bem estar.</a:t>
            </a:r>
          </a:p>
          <a:p>
            <a:pPr algn="just"/>
            <a:r>
              <a:rPr lang="pt-BR" sz="1700" dirty="0">
                <a:latin typeface="Comic Sans MS" panose="030F0702030302020204" pitchFamily="66" charset="0"/>
              </a:rPr>
              <a:t>	</a:t>
            </a:r>
            <a:r>
              <a:rPr lang="pt-BR" sz="1700" dirty="0" smtClean="0">
                <a:latin typeface="Comic Sans MS" panose="030F0702030302020204" pitchFamily="66" charset="0"/>
              </a:rPr>
              <a:t>Desenvolveremos também atividades relacionadas à </a:t>
            </a:r>
            <a:r>
              <a:rPr lang="pt-BR" sz="1700" b="1" dirty="0" smtClean="0">
                <a:latin typeface="Comic Sans MS" panose="030F0702030302020204" pitchFamily="66" charset="0"/>
              </a:rPr>
              <a:t>FESTA JUNINA, </a:t>
            </a:r>
            <a:r>
              <a:rPr lang="pt-BR" sz="1700" dirty="0" smtClean="0">
                <a:latin typeface="Comic Sans MS" panose="030F0702030302020204" pitchFamily="66" charset="0"/>
              </a:rPr>
              <a:t>uma data adorada e muito aguardada pelas crianças, onde trabalhamos o resgate e respeito à cultura, bem como suas características e tradições.</a:t>
            </a:r>
            <a:endParaRPr lang="pt-BR" sz="1700" b="1" dirty="0" smtClean="0">
              <a:latin typeface="Comic Sans MS" panose="030F0702030302020204" pitchFamily="66" charset="0"/>
            </a:endParaRPr>
          </a:p>
          <a:p>
            <a:pPr algn="just"/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4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4664" y="676007"/>
            <a:ext cx="612068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latin typeface="Comic Sans MS" panose="030F0702030302020204" pitchFamily="66" charset="0"/>
              </a:rPr>
              <a:t>Objetivo geral: </a:t>
            </a:r>
            <a:endParaRPr lang="pt-BR" sz="1700" b="1" dirty="0" smtClean="0">
              <a:latin typeface="Comic Sans MS" panose="030F0702030302020204" pitchFamily="66" charset="0"/>
            </a:endParaRPr>
          </a:p>
          <a:p>
            <a:pPr defTabSz="228600"/>
            <a:r>
              <a:rPr lang="pt-BR" dirty="0" smtClean="0">
                <a:latin typeface="Comic Sans MS" panose="030F0702030302020204" pitchFamily="66" charset="0"/>
              </a:rPr>
              <a:t>- Reconhecer o nosso </a:t>
            </a:r>
            <a:r>
              <a:rPr lang="pt-BR" dirty="0">
                <a:latin typeface="Comic Sans MS" panose="030F0702030302020204" pitchFamily="66" charset="0"/>
              </a:rPr>
              <a:t>corpo como </a:t>
            </a:r>
            <a:r>
              <a:rPr lang="pt-BR" dirty="0" smtClean="0">
                <a:latin typeface="Comic Sans MS" panose="030F0702030302020204" pitchFamily="66" charset="0"/>
              </a:rPr>
              <a:t>uma obra </a:t>
            </a:r>
            <a:r>
              <a:rPr lang="pt-BR" dirty="0">
                <a:latin typeface="Comic Sans MS" panose="030F0702030302020204" pitchFamily="66" charset="0"/>
              </a:rPr>
              <a:t>perfeita onde cada elemento é fundamental para que </a:t>
            </a:r>
            <a:r>
              <a:rPr lang="pt-BR" dirty="0" smtClean="0">
                <a:latin typeface="Comic Sans MS" panose="030F0702030302020204" pitchFamily="66" charset="0"/>
              </a:rPr>
              <a:t>possamos viver em equilíbrio.</a:t>
            </a:r>
            <a:r>
              <a:rPr lang="pt-BR" dirty="0">
                <a:latin typeface="Comic Sans MS" panose="030F0702030302020204" pitchFamily="66" charset="0"/>
              </a:rPr>
              <a:t/>
            </a:r>
            <a:br>
              <a:rPr lang="pt-BR" dirty="0">
                <a:latin typeface="Comic Sans MS" panose="030F0702030302020204" pitchFamily="66" charset="0"/>
              </a:rPr>
            </a:br>
            <a:endParaRPr lang="pt-BR" b="1" dirty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b="1" dirty="0" smtClean="0">
                <a:latin typeface="Comic Sans MS" panose="030F0702030302020204" pitchFamily="66" charset="0"/>
              </a:rPr>
              <a:t>Objetivos específicos:</a:t>
            </a:r>
          </a:p>
          <a:p>
            <a:pPr algn="just"/>
            <a:endParaRPr lang="pt-BR" sz="1700" b="1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Conhecer as diferentes partes do nosso corpo e a função de cada uma; 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Estimular </a:t>
            </a:r>
            <a:r>
              <a:rPr lang="pt-BR" dirty="0">
                <a:latin typeface="Comic Sans MS" panose="030F0702030302020204" pitchFamily="66" charset="0"/>
              </a:rPr>
              <a:t>o respeito </a:t>
            </a:r>
            <a:r>
              <a:rPr lang="pt-BR" dirty="0" smtClean="0">
                <a:latin typeface="Comic Sans MS" panose="030F0702030302020204" pitchFamily="66" charset="0"/>
              </a:rPr>
              <a:t>e cuidado a si mesmo, e com os demais, percebendo </a:t>
            </a:r>
            <a:r>
              <a:rPr lang="pt-BR" dirty="0">
                <a:latin typeface="Comic Sans MS" panose="030F0702030302020204" pitchFamily="66" charset="0"/>
              </a:rPr>
              <a:t>suas capacidades e limitações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Reconhecer </a:t>
            </a:r>
            <a:r>
              <a:rPr lang="pt-BR" dirty="0">
                <a:latin typeface="Comic Sans MS" panose="030F0702030302020204" pitchFamily="66" charset="0"/>
              </a:rPr>
              <a:t>a importância </a:t>
            </a:r>
            <a:r>
              <a:rPr lang="pt-BR" dirty="0" smtClean="0">
                <a:latin typeface="Comic Sans MS" panose="030F0702030302020204" pitchFamily="66" charset="0"/>
              </a:rPr>
              <a:t>da </a:t>
            </a:r>
            <a:r>
              <a:rPr lang="pt-BR" dirty="0">
                <a:latin typeface="Comic Sans MS" panose="030F0702030302020204" pitchFamily="66" charset="0"/>
              </a:rPr>
              <a:t>higiene corporal </a:t>
            </a:r>
            <a:r>
              <a:rPr lang="pt-BR" dirty="0" smtClean="0">
                <a:latin typeface="Comic Sans MS" panose="030F0702030302020204" pitchFamily="66" charset="0"/>
              </a:rPr>
              <a:t>para nossa saúde e </a:t>
            </a:r>
            <a:r>
              <a:rPr lang="pt-BR" dirty="0">
                <a:latin typeface="Comic Sans MS" panose="030F0702030302020204" pitchFamily="66" charset="0"/>
              </a:rPr>
              <a:t>bem estar; </a:t>
            </a:r>
            <a:endParaRPr lang="pt-BR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Desenvolver  a coordenação motora fina e ampla, atenção, percepção e lateralidade;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Estimular a criatividade e imaginação;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Incentivar a leitura, interpretação e escrita;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Trabalhar </a:t>
            </a:r>
            <a:r>
              <a:rPr lang="pt-BR" dirty="0">
                <a:latin typeface="Comic Sans MS" panose="030F0702030302020204" pitchFamily="66" charset="0"/>
              </a:rPr>
              <a:t>a expressão oral e corporal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omic Sans MS" panose="030F0702030302020204" pitchFamily="66" charset="0"/>
              </a:rPr>
              <a:t>Desenvolver o raciocínio lógico;</a:t>
            </a: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Comic Sans MS" panose="030F0702030302020204" pitchFamily="66" charset="0"/>
              </a:rPr>
              <a:t>Enriquecer o conhecimento da criança sobre as características das festas juninas;</a:t>
            </a:r>
          </a:p>
          <a:p>
            <a:pPr marL="285750" indent="-285750" algn="just">
              <a:buFontTx/>
              <a:buChar char="-"/>
            </a:pPr>
            <a:endParaRPr lang="pt-BR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0648" y="234318"/>
            <a:ext cx="6381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dirty="0">
                <a:latin typeface="Comic Sans MS" panose="030F0702030302020204" pitchFamily="66" charset="0"/>
              </a:rPr>
              <a:t>GALVÃO, </a:t>
            </a:r>
            <a:r>
              <a:rPr lang="pt-BR" sz="1500" dirty="0" smtClean="0">
                <a:latin typeface="Comic Sans MS" panose="030F0702030302020204" pitchFamily="66" charset="0"/>
              </a:rPr>
              <a:t>_______ </a:t>
            </a:r>
            <a:r>
              <a:rPr lang="pt-BR" sz="1500" dirty="0">
                <a:latin typeface="Comic Sans MS" panose="030F0702030302020204" pitchFamily="66" charset="0"/>
              </a:rPr>
              <a:t>DE </a:t>
            </a:r>
            <a:r>
              <a:rPr lang="pt-BR" sz="1500" dirty="0" smtClean="0">
                <a:latin typeface="Comic Sans MS" panose="030F0702030302020204" pitchFamily="66" charset="0"/>
              </a:rPr>
              <a:t>_________________________ </a:t>
            </a:r>
            <a:r>
              <a:rPr lang="pt-BR" sz="1500" dirty="0">
                <a:latin typeface="Comic Sans MS" panose="030F0702030302020204" pitchFamily="66" charset="0"/>
              </a:rPr>
              <a:t>DE 2020.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latin typeface="Comic Sans MS" panose="030F0702030302020204" pitchFamily="66" charset="0"/>
              </a:rPr>
              <a:t>PROFESSORA</a:t>
            </a:r>
            <a:r>
              <a:rPr lang="pt-BR" sz="1500" dirty="0" smtClean="0">
                <a:latin typeface="Comic Sans MS" panose="030F0702030302020204" pitchFamily="66" charset="0"/>
              </a:rPr>
              <a:t>:_______________________________________</a:t>
            </a:r>
            <a:endParaRPr lang="pt-BR" sz="15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500" dirty="0">
                <a:latin typeface="Comic Sans MS" panose="030F0702030302020204" pitchFamily="66" charset="0"/>
              </a:rPr>
              <a:t>ALUNO(A</a:t>
            </a:r>
            <a:r>
              <a:rPr lang="pt-BR" sz="1500" dirty="0" smtClean="0">
                <a:latin typeface="Comic Sans MS" panose="030F0702030302020204" pitchFamily="66" charset="0"/>
              </a:rPr>
              <a:t>):__________________________________________</a:t>
            </a:r>
            <a:endParaRPr lang="pt-BR" sz="15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sz="1500" dirty="0">
              <a:latin typeface="Comic Sans MS" panose="030F0702030302020204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31351" y="1944579"/>
            <a:ext cx="16786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FORMIGUINHA</a:t>
            </a:r>
            <a:endParaRPr lang="pt-BR" sz="1500" b="1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995487"/>
            <a:ext cx="6165304" cy="65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60648" y="1967507"/>
            <a:ext cx="639502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cap="all" dirty="0" smtClean="0">
                <a:latin typeface="Comic Sans MS" panose="030F0702030302020204" pitchFamily="66" charset="0"/>
              </a:rPr>
              <a:t>                              formiguinha</a:t>
            </a:r>
          </a:p>
          <a:p>
            <a:pPr>
              <a:lnSpc>
                <a:spcPct val="150000"/>
              </a:lnSpc>
            </a:pPr>
            <a:endParaRPr lang="pt-BR" sz="600" b="1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Fui </a:t>
            </a:r>
            <a:r>
              <a:rPr lang="pt-BR" sz="1200" cap="all" dirty="0">
                <a:latin typeface="Comic Sans MS" panose="030F0702030302020204" pitchFamily="66" charset="0"/>
              </a:rPr>
              <a:t>ao mercado comprar </a:t>
            </a:r>
            <a:r>
              <a:rPr lang="pt-BR" sz="1200" cap="all" dirty="0" smtClean="0">
                <a:latin typeface="Comic Sans MS" panose="030F0702030302020204" pitchFamily="66" charset="0"/>
              </a:rPr>
              <a:t>café</a:t>
            </a:r>
            <a:br>
              <a:rPr lang="pt-BR" sz="1200" cap="all" dirty="0" smtClean="0">
                <a:latin typeface="Comic Sans MS" panose="030F0702030302020204" pitchFamily="66" charset="0"/>
              </a:rPr>
            </a:b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E a formiguinha subiu no meu pé.</a:t>
            </a:r>
          </a:p>
          <a:p>
            <a:pPr>
              <a:lnSpc>
                <a:spcPct val="150000"/>
              </a:lnSpc>
            </a:pPr>
            <a:endParaRPr lang="pt-BR" sz="600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b="1" cap="all" dirty="0" smtClean="0">
                <a:latin typeface="Comic Sans MS" panose="030F0702030302020204" pitchFamily="66" charset="0"/>
              </a:rPr>
              <a:t>                                   Eu sacudi, sacudi, sacudi</a:t>
            </a:r>
            <a:br>
              <a:rPr lang="pt-BR" sz="1200" b="1" cap="all" dirty="0" smtClean="0">
                <a:latin typeface="Comic Sans MS" panose="030F0702030302020204" pitchFamily="66" charset="0"/>
              </a:rPr>
            </a:br>
            <a:r>
              <a:rPr lang="pt-BR" sz="1200" b="1" cap="all" dirty="0" smtClean="0">
                <a:latin typeface="Comic Sans MS" panose="030F0702030302020204" pitchFamily="66" charset="0"/>
              </a:rPr>
              <a:t>                                   Mas a formiguinha não parava de subir.</a:t>
            </a:r>
          </a:p>
          <a:p>
            <a:pPr>
              <a:lnSpc>
                <a:spcPct val="150000"/>
              </a:lnSpc>
            </a:pPr>
            <a:endParaRPr lang="pt-BR" sz="600" b="1" cap="all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Fui ao mercado comprar batata roxa</a:t>
            </a:r>
            <a:br>
              <a:rPr lang="pt-BR" sz="1200" cap="all" dirty="0" smtClean="0">
                <a:latin typeface="Comic Sans MS" panose="030F0702030302020204" pitchFamily="66" charset="0"/>
              </a:rPr>
            </a:b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E a formiguinha subiu na minha coxa.</a:t>
            </a:r>
          </a:p>
          <a:p>
            <a:pPr>
              <a:lnSpc>
                <a:spcPct val="150000"/>
              </a:lnSpc>
            </a:pPr>
            <a:endParaRPr lang="pt-BR" sz="600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b="1" cap="all" dirty="0" smtClean="0">
                <a:latin typeface="Comic Sans MS" panose="030F0702030302020204" pitchFamily="66" charset="0"/>
              </a:rPr>
              <a:t>                                   Eu sacudi, sacudi, sacudi...</a:t>
            </a:r>
          </a:p>
          <a:p>
            <a:pPr>
              <a:lnSpc>
                <a:spcPct val="150000"/>
              </a:lnSpc>
            </a:pPr>
            <a:endParaRPr lang="pt-BR" sz="600" b="1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Fui ao mercado comprar melão</a:t>
            </a:r>
            <a:br>
              <a:rPr lang="pt-BR" sz="1200" cap="all" dirty="0" smtClean="0">
                <a:latin typeface="Comic Sans MS" panose="030F0702030302020204" pitchFamily="66" charset="0"/>
              </a:rPr>
            </a:b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E a formiguinha subiu na minha mão.</a:t>
            </a:r>
          </a:p>
          <a:p>
            <a:pPr>
              <a:lnSpc>
                <a:spcPct val="150000"/>
              </a:lnSpc>
            </a:pPr>
            <a:endParaRPr lang="pt-BR" sz="600" cap="all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pt-BR" sz="1200" b="1" cap="all" dirty="0" smtClean="0">
                <a:latin typeface="Comic Sans MS" panose="030F0702030302020204" pitchFamily="66" charset="0"/>
              </a:rPr>
              <a:t>Eu sacudi, sacudi, sacudi...</a:t>
            </a:r>
          </a:p>
          <a:p>
            <a:pPr>
              <a:lnSpc>
                <a:spcPct val="150000"/>
              </a:lnSpc>
            </a:pPr>
            <a:endParaRPr lang="pt-BR" sz="600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Fui ao mercado comprar Jerimum</a:t>
            </a:r>
            <a:br>
              <a:rPr lang="pt-BR" sz="1200" cap="all" dirty="0" smtClean="0">
                <a:latin typeface="Comic Sans MS" panose="030F0702030302020204" pitchFamily="66" charset="0"/>
              </a:rPr>
            </a:b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E a formiguinha subiu no meu bumbum.</a:t>
            </a:r>
          </a:p>
          <a:p>
            <a:pPr>
              <a:lnSpc>
                <a:spcPct val="150000"/>
              </a:lnSpc>
            </a:pPr>
            <a:endParaRPr lang="pt-BR" sz="600" b="1" cap="all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b="1" cap="all" dirty="0" smtClean="0">
                <a:latin typeface="Comic Sans MS" panose="030F0702030302020204" pitchFamily="66" charset="0"/>
              </a:rPr>
              <a:t>                                  Eu sacudi, sacudi, sacudi...</a:t>
            </a:r>
          </a:p>
          <a:p>
            <a:pPr>
              <a:lnSpc>
                <a:spcPct val="150000"/>
              </a:lnSpc>
            </a:pPr>
            <a:endParaRPr lang="pt-BR" sz="600" b="1" cap="all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                         Fui ao mercado comprar um giz</a:t>
            </a:r>
            <a:br>
              <a:rPr lang="pt-BR" sz="1200" cap="all" dirty="0" smtClean="0">
                <a:latin typeface="Comic Sans MS" panose="030F0702030302020204" pitchFamily="66" charset="0"/>
              </a:rPr>
            </a:b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                         E a formiguinha subiu no meu nariz.</a:t>
            </a:r>
          </a:p>
          <a:p>
            <a:pPr>
              <a:lnSpc>
                <a:spcPct val="150000"/>
              </a:lnSpc>
            </a:pPr>
            <a:endParaRPr lang="pt-BR" sz="600" b="1" cap="all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b="1" cap="all" dirty="0" smtClean="0">
                <a:latin typeface="Comic Sans MS" panose="030F0702030302020204" pitchFamily="66" charset="0"/>
              </a:rPr>
              <a:t>                                                     Eu sacudi, sacudi, sacudi...</a:t>
            </a:r>
            <a:br>
              <a:rPr lang="pt-BR" sz="1200" b="1" cap="all" dirty="0" smtClean="0">
                <a:latin typeface="Comic Sans MS" panose="030F0702030302020204" pitchFamily="66" charset="0"/>
              </a:rPr>
            </a:br>
            <a:endParaRPr lang="pt-BR" sz="1200" b="1" cap="all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4182" y="1584539"/>
            <a:ext cx="6577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>
                <a:latin typeface="Comic Sans MS" panose="030F0702030302020204" pitchFamily="66" charset="0"/>
              </a:rPr>
              <a:t>VAMOS CANTAR E DANÇAR COM A MÚSICA 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0648" y="234317"/>
            <a:ext cx="6336704" cy="8730171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360164" y="8496642"/>
            <a:ext cx="4137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>
                <a:latin typeface="Comic Sans MS" panose="030F0702030302020204" pitchFamily="66" charset="0"/>
              </a:rPr>
              <a:t>ACESSE O LINK E ASSISTA O VÍDEO: </a:t>
            </a:r>
            <a:r>
              <a:rPr lang="pt-BR" sz="1100" b="1" dirty="0" smtClean="0">
                <a:latin typeface="Comic Sans MS" panose="030F0702030302020204" pitchFamily="66" charset="0"/>
              </a:rPr>
              <a:t>“FORMIGUINHA</a:t>
            </a:r>
            <a:r>
              <a:rPr lang="pt-BR" sz="1100" dirty="0" smtClean="0"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pt-BR" sz="1100" dirty="0" smtClean="0">
                <a:hlinkClick r:id="rId3"/>
              </a:rPr>
              <a:t>https://www.youtube.com/watch?v=78xEaW5GJ0g</a:t>
            </a:r>
            <a:endParaRPr lang="pt-BR" sz="11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GALVAO\Desktop\Image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2106160"/>
            <a:ext cx="936887" cy="8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ALVAO\Desktop\54f0bb84c4dc570886f39b6d700491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3751515"/>
            <a:ext cx="606817" cy="8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ALVAO\Desktop\Melão - Desenho para Imprimir e Color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79" y="4860032"/>
            <a:ext cx="755757" cy="5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GALVAO\Desktop\unnamed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5806008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GALVAO\Desktop\unna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48" y="6581527"/>
            <a:ext cx="594288" cy="5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3513" y="251520"/>
            <a:ext cx="6375847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VAMOS CONVERSAR SOBRE A MÚSICA:</a:t>
            </a:r>
          </a:p>
          <a:p>
            <a:pPr algn="just"/>
            <a:endParaRPr lang="pt-BR" sz="15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1- </a:t>
            </a:r>
            <a:r>
              <a:rPr lang="pt-BR" sz="1500" dirty="0">
                <a:latin typeface="Comic Sans MS" panose="030F0702030302020204" pitchFamily="66" charset="0"/>
              </a:rPr>
              <a:t>N</a:t>
            </a:r>
            <a:r>
              <a:rPr lang="pt-BR" sz="1500" dirty="0" smtClean="0">
                <a:latin typeface="Comic Sans MS" panose="030F0702030302020204" pitchFamily="66" charset="0"/>
              </a:rPr>
              <a:t>A MÚSICA A FORMIGA SOBE EM VÁRIAS PARTES DO CORPO. ESCREVA-AS NAS LINHAS ABAIXO: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   ___________________                 ___________________</a:t>
            </a: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   ___________________                 ___________________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   ___________________</a:t>
            </a:r>
          </a:p>
          <a:p>
            <a:r>
              <a:rPr lang="pt-BR" sz="1500" dirty="0" smtClean="0">
                <a:latin typeface="Comic Sans MS" panose="030F0702030302020204" pitchFamily="66" charset="0"/>
              </a:rPr>
              <a:t>  </a:t>
            </a:r>
          </a:p>
          <a:p>
            <a:pPr algn="just"/>
            <a:endParaRPr lang="pt-BR" sz="1500" dirty="0">
              <a:latin typeface="Comic Sans MS" panose="030F0702030302020204" pitchFamily="66" charset="0"/>
            </a:endParaRPr>
          </a:p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2-</a:t>
            </a:r>
            <a:r>
              <a:rPr lang="pt-BR" sz="1500" dirty="0" smtClean="0">
                <a:latin typeface="Comic Sans MS" panose="030F0702030302020204" pitchFamily="66" charset="0"/>
              </a:rPr>
              <a:t> PINTE NA LETRA DA MÚSICA “</a:t>
            </a:r>
            <a:r>
              <a:rPr lang="pt-BR" sz="1500" b="1" dirty="0" smtClean="0">
                <a:latin typeface="Comic Sans MS" panose="030F0702030302020204" pitchFamily="66" charset="0"/>
              </a:rPr>
              <a:t>FORMIGUINHA” </a:t>
            </a:r>
            <a:r>
              <a:rPr lang="pt-BR" sz="1500" dirty="0" smtClean="0">
                <a:latin typeface="Comic Sans MS" panose="030F0702030302020204" pitchFamily="66" charset="0"/>
              </a:rPr>
              <a:t>AS PARTES DO CORPO COMO SE PEDE: </a:t>
            </a:r>
          </a:p>
          <a:p>
            <a:pPr algn="ctr"/>
            <a:endParaRPr lang="pt-BR" sz="1500" dirty="0">
              <a:latin typeface="Comic Sans MS" panose="030F0702030302020204" pitchFamily="66" charset="0"/>
            </a:endParaRPr>
          </a:p>
          <a:p>
            <a:r>
              <a:rPr lang="pt-BR" sz="1500" b="1" dirty="0" smtClean="0">
                <a:latin typeface="Comic Sans MS" panose="030F0702030302020204" pitchFamily="66" charset="0"/>
              </a:rPr>
              <a:t>          </a:t>
            </a:r>
          </a:p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PÉ: </a:t>
            </a:r>
            <a:r>
              <a:rPr lang="pt-BR" sz="1500" dirty="0" smtClean="0">
                <a:latin typeface="Comic Sans MS" panose="030F0702030302020204" pitchFamily="66" charset="0"/>
              </a:rPr>
              <a:t>AMARELO        </a:t>
            </a:r>
            <a:r>
              <a:rPr lang="pt-BR" sz="1500" b="1" dirty="0" smtClean="0">
                <a:latin typeface="Comic Sans MS" panose="030F0702030302020204" pitchFamily="66" charset="0"/>
              </a:rPr>
              <a:t>COXA: </a:t>
            </a:r>
            <a:r>
              <a:rPr lang="pt-BR" sz="1500" dirty="0" smtClean="0">
                <a:latin typeface="Comic Sans MS" panose="030F0702030302020204" pitchFamily="66" charset="0"/>
              </a:rPr>
              <a:t>AZUL    </a:t>
            </a:r>
            <a:r>
              <a:rPr lang="pt-BR" sz="1500" b="1" dirty="0" smtClean="0">
                <a:latin typeface="Comic Sans MS" panose="030F0702030302020204" pitchFamily="66" charset="0"/>
              </a:rPr>
              <a:t>MÃO: </a:t>
            </a:r>
            <a:r>
              <a:rPr lang="pt-BR" sz="1500" dirty="0" smtClean="0">
                <a:latin typeface="Comic Sans MS" panose="030F0702030302020204" pitchFamily="66" charset="0"/>
              </a:rPr>
              <a:t>VERDE</a:t>
            </a:r>
          </a:p>
          <a:p>
            <a:pPr algn="ctr"/>
            <a:endParaRPr lang="pt-BR" sz="1500" dirty="0">
              <a:latin typeface="Comic Sans MS" panose="030F0702030302020204" pitchFamily="66" charset="0"/>
            </a:endParaRPr>
          </a:p>
          <a:p>
            <a:r>
              <a:rPr lang="pt-BR" sz="1500" b="1" dirty="0" smtClean="0">
                <a:latin typeface="Comic Sans MS" panose="030F0702030302020204" pitchFamily="66" charset="0"/>
              </a:rPr>
              <a:t>            BUMBUM: </a:t>
            </a:r>
            <a:r>
              <a:rPr lang="pt-BR" sz="1500" dirty="0" smtClean="0">
                <a:latin typeface="Comic Sans MS" panose="030F0702030302020204" pitchFamily="66" charset="0"/>
              </a:rPr>
              <a:t>VERMELHO  </a:t>
            </a:r>
            <a:r>
              <a:rPr lang="pt-BR" sz="1500" b="1" dirty="0" smtClean="0">
                <a:latin typeface="Comic Sans MS" panose="030F0702030302020204" pitchFamily="66" charset="0"/>
              </a:rPr>
              <a:t>NARIZ: </a:t>
            </a:r>
            <a:r>
              <a:rPr lang="pt-BR" sz="1500" dirty="0" smtClean="0">
                <a:latin typeface="Comic Sans MS" panose="030F0702030302020204" pitchFamily="66" charset="0"/>
              </a:rPr>
              <a:t>LARANJA</a:t>
            </a:r>
          </a:p>
          <a:p>
            <a:endParaRPr lang="pt-BR" sz="1600" dirty="0">
              <a:latin typeface="Comic Sans MS" panose="030F0702030302020204" pitchFamily="66" charset="0"/>
            </a:endParaRPr>
          </a:p>
          <a:p>
            <a:endParaRPr lang="pt-BR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3- </a:t>
            </a:r>
            <a:r>
              <a:rPr lang="pt-BR" sz="1500" dirty="0" smtClean="0">
                <a:latin typeface="Comic Sans MS" panose="030F0702030302020204" pitchFamily="66" charset="0"/>
              </a:rPr>
              <a:t>CIRCULE NA MÚSICA A PALAVRA </a:t>
            </a:r>
            <a:r>
              <a:rPr lang="pt-BR" sz="1500" b="1" dirty="0" smtClean="0">
                <a:latin typeface="Comic Sans MS" panose="030F0702030302020204" pitchFamily="66" charset="0"/>
              </a:rPr>
              <a:t>“FORMIGUINHA”, </a:t>
            </a:r>
            <a:r>
              <a:rPr lang="pt-BR" sz="1500" dirty="0" smtClean="0">
                <a:latin typeface="Comic Sans MS" panose="030F0702030302020204" pitchFamily="66" charset="0"/>
              </a:rPr>
              <a:t>CONTE QUANTAS VEZES ELA SE REPETE E REGISTRE NO QUADRO:</a:t>
            </a:r>
          </a:p>
          <a:p>
            <a:r>
              <a:rPr lang="pt-BR" sz="1500" dirty="0">
                <a:latin typeface="Comic Sans MS" panose="030F0702030302020204" pitchFamily="66" charset="0"/>
              </a:rPr>
              <a:t> </a:t>
            </a:r>
            <a:r>
              <a:rPr lang="pt-BR" sz="1500" dirty="0" smtClean="0">
                <a:latin typeface="Comic Sans MS" panose="030F0702030302020204" pitchFamily="66" charset="0"/>
              </a:rPr>
              <a:t>               </a:t>
            </a:r>
          </a:p>
          <a:p>
            <a:r>
              <a:rPr lang="pt-BR" sz="1500" dirty="0">
                <a:latin typeface="Comic Sans MS" panose="030F0702030302020204" pitchFamily="66" charset="0"/>
              </a:rPr>
              <a:t> </a:t>
            </a:r>
            <a:r>
              <a:rPr lang="pt-BR" sz="1500" dirty="0" smtClean="0">
                <a:latin typeface="Comic Sans MS" panose="030F0702030302020204" pitchFamily="66" charset="0"/>
              </a:rPr>
              <a:t>                           </a:t>
            </a:r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 smtClean="0">
              <a:latin typeface="Comic Sans MS" panose="030F0702030302020204" pitchFamily="66" charset="0"/>
            </a:endParaRPr>
          </a:p>
          <a:p>
            <a:endParaRPr lang="pt-BR" sz="1500" b="1" dirty="0" smtClean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                   </a:t>
            </a: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</a:t>
            </a:r>
          </a:p>
          <a:p>
            <a:r>
              <a:rPr lang="pt-BR" sz="1400" dirty="0" smtClean="0">
                <a:latin typeface="Comic Sans MS" panose="030F0702030302020204" pitchFamily="66" charset="0"/>
              </a:rPr>
              <a:t>                                               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8640" y="226629"/>
            <a:ext cx="6470169" cy="8665851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36712" y="3923928"/>
            <a:ext cx="5184576" cy="1008112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924944" y="6012160"/>
            <a:ext cx="1080120" cy="648072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GALVAO\Desktop\Image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" y="6588224"/>
            <a:ext cx="2199383" cy="18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11234" y="6948264"/>
            <a:ext cx="42114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   4- </a:t>
            </a:r>
            <a:r>
              <a:rPr lang="pt-BR" sz="1500" dirty="0" smtClean="0">
                <a:latin typeface="Comic Sans MS" panose="030F0702030302020204" pitchFamily="66" charset="0"/>
              </a:rPr>
              <a:t>ESCREVA AQUI O QUE FORAM </a:t>
            </a:r>
          </a:p>
          <a:p>
            <a:pPr algn="just"/>
            <a:r>
              <a:rPr lang="pt-BR" sz="1500" dirty="0" smtClean="0">
                <a:latin typeface="Comic Sans MS" panose="030F0702030302020204" pitchFamily="66" charset="0"/>
              </a:rPr>
              <a:t>    COMPRAR NO MERCADO:</a:t>
            </a: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_________________    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_________________    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_________________  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4782" y="416585"/>
            <a:ext cx="62625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5-</a:t>
            </a:r>
            <a:r>
              <a:rPr lang="pt-BR" sz="1500" dirty="0" smtClean="0">
                <a:latin typeface="Comic Sans MS" panose="030F0702030302020204" pitchFamily="66" charset="0"/>
              </a:rPr>
              <a:t> A MÚSICA </a:t>
            </a:r>
            <a:r>
              <a:rPr lang="pt-BR" sz="1500" b="1" dirty="0" smtClean="0">
                <a:latin typeface="Comic Sans MS" panose="030F0702030302020204" pitchFamily="66" charset="0"/>
              </a:rPr>
              <a:t>“FORMIGUINHA”, </a:t>
            </a:r>
            <a:r>
              <a:rPr lang="pt-BR" sz="1500" dirty="0" smtClean="0">
                <a:latin typeface="Comic Sans MS" panose="030F0702030302020204" pitchFamily="66" charset="0"/>
              </a:rPr>
              <a:t>FALA DE DIVERSAS PARTES QUE FORMAM NOSSO CORPINHO. TODAS SÃO MUITO IMPORTANTES E ESPECIAIS. ESCREVA O NOME DE CADA UMA: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88640" y="251520"/>
            <a:ext cx="6480720" cy="144016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3"/>
          <a:stretch/>
        </p:blipFill>
        <p:spPr>
          <a:xfrm>
            <a:off x="188640" y="1798093"/>
            <a:ext cx="6480720" cy="73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356627"/>
            <a:ext cx="6192688" cy="79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Comic Sans MS" panose="030F0702030302020204" pitchFamily="66" charset="0"/>
              </a:rPr>
              <a:t>6- </a:t>
            </a:r>
            <a:r>
              <a:rPr lang="pt-BR" sz="1600" dirty="0" smtClean="0">
                <a:latin typeface="Comic Sans MS" panose="030F0702030302020204" pitchFamily="66" charset="0"/>
              </a:rPr>
              <a:t> PROCURE  NO CAÇA-PALAVRAS ALGUNS  PRODUTOS QUE  ENCONTRAMOS NO MERCADO: 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60648" y="284619"/>
            <a:ext cx="6336704" cy="97501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Users\GALVAO\Desktop\Image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403648"/>
            <a:ext cx="6030091" cy="4248473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88640" y="5868144"/>
            <a:ext cx="64226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7-</a:t>
            </a:r>
            <a:r>
              <a:rPr lang="pt-BR" sz="1600" dirty="0" smtClean="0">
                <a:latin typeface="Comic Sans MS" panose="030F0702030302020204" pitchFamily="66" charset="0"/>
              </a:rPr>
              <a:t> ESCREVA ABAIXO AS PALAVRAS QUE VOCÊ ENCONTROU:</a:t>
            </a:r>
          </a:p>
          <a:p>
            <a:pPr algn="just"/>
            <a:endParaRPr lang="pt-BR" sz="1600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_________________           __________________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_________________           __________________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_________________           __________________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_________________           __________________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                         ____________________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49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073" y="97195"/>
            <a:ext cx="61632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8-</a:t>
            </a:r>
            <a:r>
              <a:rPr lang="pt-BR" sz="1600" dirty="0" smtClean="0">
                <a:latin typeface="Comic Sans MS" panose="030F0702030302020204" pitchFamily="66" charset="0"/>
              </a:rPr>
              <a:t> DESENHE  AS PARTES DO CORPO QUE SE PEDE:</a:t>
            </a:r>
          </a:p>
          <a:p>
            <a:r>
              <a:rPr lang="pt-BR" dirty="0">
                <a:latin typeface="Comic Sans MS" panose="030F0702030302020204" pitchFamily="66" charset="0"/>
              </a:rPr>
              <a:t> </a:t>
            </a:r>
            <a:endParaRPr lang="pt-BR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36712" y="1115616"/>
            <a:ext cx="1512168" cy="151216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501280" y="1115616"/>
            <a:ext cx="1512168" cy="151216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221088" y="1115616"/>
            <a:ext cx="1512168" cy="151216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412776" y="26997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mic Sans MS" panose="030F0702030302020204" pitchFamily="66" charset="0"/>
              </a:rPr>
              <a:t>PÉ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13607" y="2731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mic Sans MS" panose="030F0702030302020204" pitchFamily="66" charset="0"/>
              </a:rPr>
              <a:t>MÃO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89873" y="2699792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mic Sans MS" panose="030F0702030302020204" pitchFamily="66" charset="0"/>
              </a:rPr>
              <a:t>CABEÇA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2073" y="3513868"/>
            <a:ext cx="6239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9-</a:t>
            </a:r>
            <a:r>
              <a:rPr lang="pt-BR" sz="1600" dirty="0" smtClean="0">
                <a:latin typeface="Comic Sans MS" panose="030F0702030302020204" pitchFamily="66" charset="0"/>
              </a:rPr>
              <a:t> AJUDE A FORMIGUINHA COBRINDO O PONTILHADO E FORMANDO A LETRA</a:t>
            </a:r>
            <a:r>
              <a:rPr lang="pt-BR" sz="2800" dirty="0" smtClean="0">
                <a:latin typeface="Comic Sans MS" panose="030F0702030302020204" pitchFamily="66" charset="0"/>
              </a:rPr>
              <a:t> </a:t>
            </a:r>
            <a:r>
              <a:rPr lang="pt-BR" sz="2800" b="1" dirty="0" smtClean="0">
                <a:latin typeface="Comic Sans MS" panose="030F0702030302020204" pitchFamily="66" charset="0"/>
              </a:rPr>
              <a:t>F </a:t>
            </a:r>
            <a:r>
              <a:rPr lang="pt-BR" sz="1600" dirty="0" smtClean="0">
                <a:latin typeface="Comic Sans MS" panose="030F0702030302020204" pitchFamily="66" charset="0"/>
              </a:rPr>
              <a:t>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7" b="8129"/>
          <a:stretch/>
        </p:blipFill>
        <p:spPr>
          <a:xfrm>
            <a:off x="332656" y="4427984"/>
            <a:ext cx="6192688" cy="46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648" y="40773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10</a:t>
            </a:r>
            <a:r>
              <a:rPr lang="pt-BR" sz="1600" dirty="0" smtClean="0">
                <a:latin typeface="Comic Sans MS" panose="030F0702030302020204" pitchFamily="66" charset="0"/>
              </a:rPr>
              <a:t>- AGORA VAMOS PROCURAR EM LIVROS OU REVISTAS  A LETRINHA</a:t>
            </a:r>
            <a:r>
              <a:rPr lang="pt-BR" sz="2400" b="1" dirty="0" smtClean="0">
                <a:latin typeface="Comic Sans MS" panose="030F0702030302020204" pitchFamily="66" charset="0"/>
              </a:rPr>
              <a:t> F </a:t>
            </a:r>
            <a:r>
              <a:rPr lang="pt-BR" sz="1600" dirty="0" smtClean="0">
                <a:latin typeface="Comic Sans MS" panose="030F0702030302020204" pitchFamily="66" charset="0"/>
              </a:rPr>
              <a:t>E COLAR AQUI: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5" name="Retângulo Arredondado 6"/>
          <p:cNvSpPr/>
          <p:nvPr/>
        </p:nvSpPr>
        <p:spPr>
          <a:xfrm>
            <a:off x="260648" y="1151534"/>
            <a:ext cx="6336704" cy="2196330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4092" y="3729390"/>
            <a:ext cx="590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11</a:t>
            </a:r>
            <a:r>
              <a:rPr lang="pt-BR" sz="1600" dirty="0" smtClean="0">
                <a:latin typeface="Comic Sans MS" panose="030F0702030302020204" pitchFamily="66" charset="0"/>
              </a:rPr>
              <a:t>- LIGUE CADA IMAGEM COM A PALAVRA QUE RIMA: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/>
          <a:stretch/>
        </p:blipFill>
        <p:spPr>
          <a:xfrm>
            <a:off x="1196752" y="4211960"/>
            <a:ext cx="4464496" cy="469292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92696" y="4139952"/>
            <a:ext cx="5472608" cy="4823812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676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787</Words>
  <Application>Microsoft Office PowerPoint</Application>
  <PresentationFormat>Apresentação na tela (4:3)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73</cp:revision>
  <dcterms:created xsi:type="dcterms:W3CDTF">2020-06-16T23:26:37Z</dcterms:created>
  <dcterms:modified xsi:type="dcterms:W3CDTF">2020-06-19T21:05:29Z</dcterms:modified>
</cp:coreProperties>
</file>