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305" r:id="rId3"/>
    <p:sldId id="306" r:id="rId4"/>
    <p:sldId id="287" r:id="rId5"/>
    <p:sldId id="307" r:id="rId6"/>
    <p:sldId id="308" r:id="rId7"/>
    <p:sldId id="286" r:id="rId8"/>
    <p:sldId id="290" r:id="rId9"/>
    <p:sldId id="292" r:id="rId10"/>
    <p:sldId id="293" r:id="rId11"/>
    <p:sldId id="298" r:id="rId12"/>
    <p:sldId id="299" r:id="rId13"/>
    <p:sldId id="310" r:id="rId14"/>
    <p:sldId id="309" r:id="rId15"/>
    <p:sldId id="291" r:id="rId16"/>
    <p:sldId id="294" r:id="rId17"/>
    <p:sldId id="300" r:id="rId18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1" autoAdjust="0"/>
  </p:normalViewPr>
  <p:slideViewPr>
    <p:cSldViewPr>
      <p:cViewPr>
        <p:scale>
          <a:sx n="59" d="100"/>
          <a:sy n="59" d="100"/>
        </p:scale>
        <p:origin x="-2112" y="-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10D3-9370-4C7B-86A9-23CD84E944E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10D3-9370-4C7B-86A9-23CD84E944E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69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l4WNrvVji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f1c7d108897a5360015fefcce1b0238c - Có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35696"/>
            <a:ext cx="53721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79598" y="6372200"/>
            <a:ext cx="323357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DESEJAMOS ÀS NOSSAS CRIANÇAS TODA </a:t>
            </a:r>
          </a:p>
          <a:p>
            <a:pPr algn="ctr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FELICIDADE DO MUNDO...</a:t>
            </a:r>
          </a:p>
          <a:p>
            <a:pPr algn="ctr"/>
            <a:endParaRPr lang="pt-BR" sz="600" dirty="0" smtClean="0">
              <a:solidFill>
                <a:schemeClr val="tx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 CARINHO DAS PROFªS:</a:t>
            </a:r>
          </a:p>
          <a:p>
            <a:pPr algn="ctr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MARCELLI – CAROLINE – LORIMAR</a:t>
            </a:r>
          </a:p>
          <a:p>
            <a:pPr algn="ctr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25/08/2020</a:t>
            </a:r>
            <a:endParaRPr lang="pt-BR" sz="1100" dirty="0">
              <a:solidFill>
                <a:schemeClr val="tx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656" y="251520"/>
            <a:ext cx="6192688" cy="8640960"/>
          </a:xfrm>
          <a:prstGeom prst="rect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20688" y="611560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CENTRO MUNICIPAL DE EDUCAÇÃO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INFANTIL GALVÃO-SC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pt-BR" sz="1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PROFESSORAS: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MARCELLI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POSSAN DE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FREITAS</a:t>
            </a:r>
          </a:p>
          <a:p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CAROLINE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FATINI BEZ BATTI</a:t>
            </a:r>
          </a:p>
          <a:p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LORIMAR ZONTA</a:t>
            </a:r>
          </a:p>
        </p:txBody>
      </p:sp>
    </p:spTree>
    <p:extLst>
      <p:ext uri="{BB962C8B-B14F-4D97-AF65-F5344CB8AC3E}">
        <p14:creationId xmlns:p14="http://schemas.microsoft.com/office/powerpoint/2010/main" val="13472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540307" y="755576"/>
            <a:ext cx="5913029" cy="8064896"/>
            <a:chOff x="481117" y="298241"/>
            <a:chExt cx="6278031" cy="7442111"/>
          </a:xfrm>
        </p:grpSpPr>
        <p:grpSp>
          <p:nvGrpSpPr>
            <p:cNvPr id="5" name="Agrupar 4"/>
            <p:cNvGrpSpPr/>
            <p:nvPr/>
          </p:nvGrpSpPr>
          <p:grpSpPr>
            <a:xfrm>
              <a:off x="566460" y="1115616"/>
              <a:ext cx="6192688" cy="6624736"/>
              <a:chOff x="638468" y="899592"/>
              <a:chExt cx="6192688" cy="6624736"/>
            </a:xfrm>
          </p:grpSpPr>
          <p:sp>
            <p:nvSpPr>
              <p:cNvPr id="7" name="Retângulo Arredondado 2"/>
              <p:cNvSpPr/>
              <p:nvPr/>
            </p:nvSpPr>
            <p:spPr>
              <a:xfrm>
                <a:off x="638468" y="899592"/>
                <a:ext cx="6192688" cy="6624736"/>
              </a:xfrm>
              <a:prstGeom prst="roundRect">
                <a:avLst/>
              </a:prstGeom>
              <a:solidFill>
                <a:schemeClr val="bg1"/>
              </a:solidFill>
              <a:ln w="44450" cmpd="thickThin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23" t="15262" r="13103" b="27507"/>
              <a:stretch/>
            </p:blipFill>
            <p:spPr>
              <a:xfrm>
                <a:off x="1048291" y="1362673"/>
                <a:ext cx="5400600" cy="5696523"/>
              </a:xfrm>
              <a:prstGeom prst="rect">
                <a:avLst/>
              </a:prstGeom>
            </p:spPr>
          </p:pic>
        </p:grpSp>
        <p:sp>
          <p:nvSpPr>
            <p:cNvPr id="6" name="CaixaDeTexto 5"/>
            <p:cNvSpPr txBox="1"/>
            <p:nvPr/>
          </p:nvSpPr>
          <p:spPr>
            <a:xfrm>
              <a:off x="481117" y="298241"/>
              <a:ext cx="6048672" cy="53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600" b="1" dirty="0" smtClean="0">
                  <a:latin typeface="Comic Sans MS" panose="030F0702030302020204" pitchFamily="66" charset="0"/>
                </a:rPr>
                <a:t>8- </a:t>
              </a:r>
              <a:r>
                <a:rPr lang="pt-BR" sz="1600" dirty="0" smtClean="0">
                  <a:latin typeface="Comic Sans MS" panose="030F0702030302020204" pitchFamily="66" charset="0"/>
                </a:rPr>
                <a:t>RECORTE O NOME DE CADA ANIMAL E COLE ABAIXO DA SUA IMAGEM. (PALAVRAS NOS ANEXOS)</a:t>
              </a:r>
              <a:endParaRPr lang="pt-B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01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2"/>
          <p:cNvGrpSpPr/>
          <p:nvPr/>
        </p:nvGrpSpPr>
        <p:grpSpPr>
          <a:xfrm>
            <a:off x="332656" y="707375"/>
            <a:ext cx="6120680" cy="8113097"/>
            <a:chOff x="333785" y="707375"/>
            <a:chExt cx="6338869" cy="8113097"/>
          </a:xfrm>
        </p:grpSpPr>
        <p:sp>
          <p:nvSpPr>
            <p:cNvPr id="5" name="CaixaDeTexto 4"/>
            <p:cNvSpPr txBox="1"/>
            <p:nvPr/>
          </p:nvSpPr>
          <p:spPr>
            <a:xfrm>
              <a:off x="473987" y="707375"/>
              <a:ext cx="601884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u="sng" dirty="0" smtClean="0">
                  <a:latin typeface="Comic Sans MS" panose="030F0702030302020204" pitchFamily="66" charset="0"/>
                </a:rPr>
                <a:t>CHOCANDO PALAVRINHAS</a:t>
              </a:r>
            </a:p>
            <a:p>
              <a:pPr algn="ctr"/>
              <a:endParaRPr lang="pt-BR" sz="1000" dirty="0" smtClean="0">
                <a:latin typeface="Comic Sans MS" panose="030F0702030302020204" pitchFamily="66" charset="0"/>
              </a:endParaRPr>
            </a:p>
            <a:p>
              <a:pPr algn="just"/>
              <a:r>
                <a:rPr lang="pt-BR" sz="1600" b="1" dirty="0" smtClean="0">
                  <a:latin typeface="Comic Sans MS" panose="030F0702030302020204" pitchFamily="66" charset="0"/>
                </a:rPr>
                <a:t>9- </a:t>
              </a:r>
              <a:r>
                <a:rPr lang="pt-BR" sz="1600" dirty="0" smtClean="0">
                  <a:latin typeface="Comic Sans MS" panose="030F0702030302020204" pitchFamily="66" charset="0"/>
                </a:rPr>
                <a:t>COLE A CASCA DO OVO DE ACORDO COM O NOME DO ANIMAL. (PALAVRAS NOS ANEXOS)</a:t>
              </a:r>
              <a:endParaRPr lang="pt-BR" sz="1600" dirty="0">
                <a:latin typeface="Comic Sans MS" panose="030F0702030302020204" pitchFamily="66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77" r="8142" b="24249"/>
            <a:stretch/>
          </p:blipFill>
          <p:spPr>
            <a:xfrm>
              <a:off x="333785" y="2123728"/>
              <a:ext cx="6162864" cy="4176464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539943" y="6118428"/>
              <a:ext cx="6132711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u="sng" dirty="0" smtClean="0">
                  <a:latin typeface="Comic Sans MS" panose="030F0702030302020204" pitchFamily="66" charset="0"/>
                </a:rPr>
                <a:t>PENSE </a:t>
              </a:r>
              <a:r>
                <a:rPr lang="pt-BR" sz="1500" b="1" u="sng" dirty="0">
                  <a:latin typeface="Comic Sans MS" panose="030F0702030302020204" pitchFamily="66" charset="0"/>
                </a:rPr>
                <a:t>E RESPONDA: </a:t>
              </a:r>
              <a:endParaRPr lang="pt-BR" sz="1500" b="1" u="sng" dirty="0" smtClean="0">
                <a:latin typeface="Comic Sans MS" panose="030F0702030302020204" pitchFamily="66" charset="0"/>
              </a:endParaRPr>
            </a:p>
            <a:p>
              <a:endParaRPr lang="pt-BR" sz="1000" dirty="0" smtClean="0">
                <a:latin typeface="Comic Sans MS" panose="030F0702030302020204" pitchFamily="66" charset="0"/>
              </a:endParaRPr>
            </a:p>
            <a:p>
              <a:r>
                <a:rPr lang="pt-BR" sz="1500" b="1" dirty="0" smtClean="0">
                  <a:latin typeface="Comic Sans MS" panose="030F0702030302020204" pitchFamily="66" charset="0"/>
                </a:rPr>
                <a:t>10- </a:t>
              </a:r>
              <a:r>
                <a:rPr lang="pt-BR" sz="1500" dirty="0" smtClean="0">
                  <a:latin typeface="Comic Sans MS" panose="030F0702030302020204" pitchFamily="66" charset="0"/>
                </a:rPr>
                <a:t>VOCÊ CONHECE MAIS ALGUM ANIMAL QUE NASCE DE      OVOS? DESENHE-O AQUI:</a:t>
              </a:r>
              <a:endParaRPr lang="pt-BR" sz="1500" dirty="0">
                <a:latin typeface="Comic Sans MS" panose="030F0702030302020204" pitchFamily="66" charset="0"/>
              </a:endParaRPr>
            </a:p>
            <a:p>
              <a:pPr algn="ctr"/>
              <a:endParaRPr lang="pt-BR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070927" y="4283968"/>
              <a:ext cx="3452577" cy="1296144"/>
            </a:xfrm>
            <a:prstGeom prst="rect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600" b="1" u="sng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OVÍPAROS:</a:t>
              </a:r>
              <a:r>
                <a:rPr lang="pt-BR" sz="1600" b="1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r>
                <a:rPr lang="pt-BR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SÃO ANIMAIS QUE BOTAM OVOS E DOS OVOS NASCEM SEUS </a:t>
              </a:r>
              <a:r>
                <a:rPr lang="pt-BR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FILHOTES.</a:t>
              </a:r>
              <a:endParaRPr lang="pt-BR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Retângulo Arredondado 11"/>
            <p:cNvSpPr/>
            <p:nvPr/>
          </p:nvSpPr>
          <p:spPr>
            <a:xfrm>
              <a:off x="473987" y="7236296"/>
              <a:ext cx="6068316" cy="1584176"/>
            </a:xfrm>
            <a:prstGeom prst="roundRect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de cantos arredondados 1"/>
          <p:cNvSpPr/>
          <p:nvPr/>
        </p:nvSpPr>
        <p:spPr>
          <a:xfrm>
            <a:off x="404664" y="467544"/>
            <a:ext cx="6026506" cy="144016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4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2696" y="665565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A TARTARUGA É UM ANIMAL OVÍPARO OU SEJA, NASCE DE OVOS. É UM ANIMAL MUITO LENTO E VIVE EM SEU CASCO, UTILIZANDO-O PARA SUA PROTEÇÃO CONTRA OS CAÇADORES.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6672" y="532001"/>
            <a:ext cx="5904656" cy="1231687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3" b="4165"/>
          <a:stretch/>
        </p:blipFill>
        <p:spPr>
          <a:xfrm>
            <a:off x="260648" y="1779330"/>
            <a:ext cx="6390862" cy="725716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17699" y="197971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10- 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6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68941" y="251520"/>
            <a:ext cx="6293224" cy="9017554"/>
            <a:chOff x="268941" y="537882"/>
            <a:chExt cx="6293224" cy="9017554"/>
          </a:xfrm>
        </p:grpSpPr>
        <p:sp>
          <p:nvSpPr>
            <p:cNvPr id="5" name="CaixaDeTexto 4"/>
            <p:cNvSpPr txBox="1"/>
            <p:nvPr/>
          </p:nvSpPr>
          <p:spPr>
            <a:xfrm>
              <a:off x="268941" y="537882"/>
              <a:ext cx="629322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ATIVIDADE DE </a:t>
              </a:r>
              <a:r>
                <a:rPr lang="pt-BR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INGLÊS</a:t>
              </a:r>
            </a:p>
            <a:p>
              <a:pPr algn="ctr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TEACHER: RENARA LOUREIRO </a:t>
              </a: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NAME: ____________________________________________________GRADE: PRÉ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1-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HI, KIDS! NESSA APOSTILA NOSSA EXPERIÊNCIA QUER QUE VOCÊ SE DIVIRTA MUITO, DANCE E CANTE. LEMBRA DESSA MÚSICA? LET’S GO! </a:t>
              </a:r>
            </a:p>
            <a:p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LINK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DA MÚSICA: </a:t>
              </a:r>
              <a:r>
                <a:rPr lang="pt-BR" sz="1200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https://www.youtube.com/watch?v=l4WNrvVjiTw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12" y="2555117"/>
              <a:ext cx="4678141" cy="6039480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94447" y="8355107"/>
              <a:ext cx="6167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 smtClean="0"/>
            </a:p>
            <a:p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LEMBREM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DE REGISTRAR E MANDAR PARA A TEACHER, ESTOU COM MUITAS SAUDADES, KISSES!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20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00993" y="395536"/>
            <a:ext cx="14798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ANEXOS</a:t>
            </a:r>
            <a:endParaRPr lang="pt-BR" sz="2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1428" r="4138"/>
          <a:stretch/>
        </p:blipFill>
        <p:spPr>
          <a:xfrm>
            <a:off x="1299889" y="1451495"/>
            <a:ext cx="4394309" cy="44166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80728" y="1043608"/>
            <a:ext cx="59046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>
                <a:latin typeface="Comic Sans MS" panose="030F0702030302020204" pitchFamily="66" charset="0"/>
              </a:rPr>
              <a:t>ATIVIDADE 1 </a:t>
            </a:r>
            <a:r>
              <a:rPr lang="pt-BR" sz="1500" dirty="0" smtClean="0">
                <a:latin typeface="Comic Sans MS" panose="030F0702030302020204" pitchFamily="66" charset="0"/>
              </a:rPr>
              <a:t>- PASSAGEIROS </a:t>
            </a:r>
            <a:r>
              <a:rPr lang="pt-BR" sz="1500" dirty="0">
                <a:latin typeface="Comic Sans MS" panose="030F0702030302020204" pitchFamily="66" charset="0"/>
              </a:rPr>
              <a:t>DA ARCA DE NOÉ</a:t>
            </a:r>
          </a:p>
        </p:txBody>
      </p:sp>
      <p:pic>
        <p:nvPicPr>
          <p:cNvPr id="2050" name="Picture 2" descr="C:\Users\GALVAO\Desktop\Imag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0" y="6411217"/>
            <a:ext cx="5316537" cy="2481263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92696" y="6012160"/>
            <a:ext cx="55050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latin typeface="Comic Sans MS" panose="030F0702030302020204" pitchFamily="66" charset="0"/>
              </a:rPr>
              <a:t>ATIVIDADE 4- </a:t>
            </a:r>
            <a:r>
              <a:rPr lang="pt-BR" sz="1500" dirty="0" smtClean="0">
                <a:latin typeface="Comic Sans MS" panose="030F0702030302020204" pitchFamily="66" charset="0"/>
              </a:rPr>
              <a:t>ANIMAIS DOMÉSTICOS E SELVAGENS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2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0037" y="539552"/>
            <a:ext cx="54652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latin typeface="Comic Sans MS" panose="030F0702030302020204" pitchFamily="66" charset="0"/>
              </a:rPr>
              <a:t>ATIVIDADE </a:t>
            </a:r>
            <a:r>
              <a:rPr lang="pt-BR" sz="1500" b="1" dirty="0" smtClean="0">
                <a:latin typeface="Comic Sans MS" panose="030F0702030302020204" pitchFamily="66" charset="0"/>
              </a:rPr>
              <a:t>6 </a:t>
            </a:r>
            <a:r>
              <a:rPr lang="pt-BR" sz="1500" dirty="0" smtClean="0">
                <a:latin typeface="Comic Sans MS" panose="030F0702030302020204" pitchFamily="66" charset="0"/>
              </a:rPr>
              <a:t>– COLAR O ANIMAL NA SUA MORADIA 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pic>
        <p:nvPicPr>
          <p:cNvPr id="8" name="Picture 5" descr="C:\Users\GALVAO\Desktop\Imagem1 - Cópia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6" y="1115616"/>
            <a:ext cx="1878900" cy="13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GALVAO\Desktop\Imagem1 - Cópia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1115616"/>
            <a:ext cx="1467913" cy="13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GALVAO\Desktop\Imagem1 - Cópia (6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043608"/>
            <a:ext cx="1957387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980728" y="2843808"/>
            <a:ext cx="49508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latin typeface="Comic Sans MS" panose="030F0702030302020204" pitchFamily="66" charset="0"/>
              </a:rPr>
              <a:t>ATIVIDADE 7</a:t>
            </a:r>
            <a:r>
              <a:rPr lang="pt-BR" sz="1500" b="1" dirty="0" smtClean="0">
                <a:latin typeface="Comic Sans MS" panose="030F0702030302020204" pitchFamily="66" charset="0"/>
              </a:rPr>
              <a:t> </a:t>
            </a:r>
            <a:r>
              <a:rPr lang="pt-BR" sz="1500" dirty="0" smtClean="0">
                <a:latin typeface="Comic Sans MS" panose="030F0702030302020204" pitchFamily="66" charset="0"/>
              </a:rPr>
              <a:t>– COLAR O ANIMAL AO SEU NOME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pic>
        <p:nvPicPr>
          <p:cNvPr id="14" name="Picture 3" descr="C:\Users\GALVAO\Desktop\Imagem5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3" y="3347864"/>
            <a:ext cx="5509406" cy="56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9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ALVAO\Desktop\Imagem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547664"/>
            <a:ext cx="4797425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90095" y="899592"/>
            <a:ext cx="4950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latin typeface="Comic Sans MS" panose="030F0702030302020204" pitchFamily="66" charset="0"/>
              </a:rPr>
              <a:t>ATIVIDADE </a:t>
            </a:r>
            <a:r>
              <a:rPr lang="pt-BR" sz="1500" b="1" dirty="0" smtClean="0">
                <a:latin typeface="Comic Sans MS" panose="030F0702030302020204" pitchFamily="66" charset="0"/>
              </a:rPr>
              <a:t>8 </a:t>
            </a:r>
            <a:r>
              <a:rPr lang="pt-BR" sz="1500" dirty="0" smtClean="0">
                <a:latin typeface="Comic Sans MS" panose="030F0702030302020204" pitchFamily="66" charset="0"/>
              </a:rPr>
              <a:t>– COLAR O NOME DO ANIMAL NA SUA IMAGEM.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C:\Users\GALVAO\Desktop\Imagem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2" y="4907008"/>
            <a:ext cx="5801618" cy="16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8680" y="4234026"/>
            <a:ext cx="56886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latin typeface="Comic Sans MS" panose="030F0702030302020204" pitchFamily="66" charset="0"/>
              </a:rPr>
              <a:t>ATIVIDADE </a:t>
            </a:r>
            <a:r>
              <a:rPr lang="pt-BR" sz="1500" b="1" dirty="0" smtClean="0">
                <a:latin typeface="Comic Sans MS" panose="030F0702030302020204" pitchFamily="66" charset="0"/>
              </a:rPr>
              <a:t>9 </a:t>
            </a:r>
            <a:r>
              <a:rPr lang="pt-BR" sz="1500" dirty="0">
                <a:latin typeface="Comic Sans MS" panose="030F0702030302020204" pitchFamily="66" charset="0"/>
              </a:rPr>
              <a:t>– COLAR </a:t>
            </a:r>
            <a:r>
              <a:rPr lang="pt-BR" sz="1500" dirty="0" smtClean="0">
                <a:latin typeface="Comic Sans MS" panose="030F0702030302020204" pitchFamily="66" charset="0"/>
              </a:rPr>
              <a:t>A CASQUINHA COM O </a:t>
            </a:r>
            <a:r>
              <a:rPr lang="pt-BR" sz="1500" dirty="0">
                <a:latin typeface="Comic Sans MS" panose="030F0702030302020204" pitchFamily="66" charset="0"/>
              </a:rPr>
              <a:t>NOME DO ANIMAL NA SUA IMAGEM.</a:t>
            </a:r>
          </a:p>
        </p:txBody>
      </p:sp>
    </p:spTree>
    <p:extLst>
      <p:ext uri="{BB962C8B-B14F-4D97-AF65-F5344CB8AC3E}">
        <p14:creationId xmlns:p14="http://schemas.microsoft.com/office/powerpoint/2010/main" val="426951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777642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Comic Sans MS" panose="030F0702030302020204" pitchFamily="66" charset="0"/>
              </a:rPr>
              <a:t>ATIVIDADE 10- </a:t>
            </a:r>
            <a:r>
              <a:rPr lang="pt-BR" sz="1500" dirty="0" smtClean="0">
                <a:latin typeface="Comic Sans MS" panose="030F0702030302020204" pitchFamily="66" charset="0"/>
              </a:rPr>
              <a:t>QUEBRA – CABEÇA DA TARTARUGA PARA COLORIR</a:t>
            </a:r>
            <a:r>
              <a:rPr lang="pt-BR" sz="1500" smtClean="0">
                <a:latin typeface="Comic Sans MS" panose="030F0702030302020204" pitchFamily="66" charset="0"/>
              </a:rPr>
              <a:t>, RECORTAR </a:t>
            </a:r>
            <a:r>
              <a:rPr lang="pt-BR" sz="1500" dirty="0" smtClean="0">
                <a:latin typeface="Comic Sans MS" panose="030F0702030302020204" pitchFamily="66" charset="0"/>
              </a:rPr>
              <a:t>E M0NTAR: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0" y="1691680"/>
            <a:ext cx="6442050" cy="72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6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9"/>
          <p:cNvGrpSpPr/>
          <p:nvPr/>
        </p:nvGrpSpPr>
        <p:grpSpPr>
          <a:xfrm>
            <a:off x="166477" y="377131"/>
            <a:ext cx="6481961" cy="8704623"/>
            <a:chOff x="166477" y="377131"/>
            <a:chExt cx="6481961" cy="870462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77" y="1172587"/>
              <a:ext cx="6481961" cy="7909167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386180" y="1259632"/>
              <a:ext cx="6067156" cy="77713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Comic Sans MS" panose="030F0702030302020204" pitchFamily="66" charset="0"/>
              </a:endParaRPr>
            </a:p>
            <a:p>
              <a:endParaRPr lang="pt-BR" sz="1600" dirty="0" smtClean="0">
                <a:latin typeface="Comic Sans MS" panose="030F0702030302020204" pitchFamily="66" charset="0"/>
              </a:endParaRPr>
            </a:p>
            <a:p>
              <a:r>
                <a:rPr lang="pt-BR" sz="1300" dirty="0" smtClean="0">
                  <a:latin typeface="Comic Sans MS" panose="030F0702030302020204" pitchFamily="66" charset="0"/>
                </a:rPr>
                <a:t>CANTE E DANCE COM A MÚSICA:</a:t>
              </a:r>
              <a:endParaRPr lang="pt-BR" sz="1300" u="sng" dirty="0" smtClean="0">
                <a:latin typeface="Comic Sans MS" panose="030F0702030302020204" pitchFamily="66" charset="0"/>
              </a:endParaRPr>
            </a:p>
            <a:p>
              <a:endParaRPr lang="pt-BR" sz="1000" b="1" u="sng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            </a:t>
              </a:r>
              <a:r>
                <a:rPr lang="pt-BR" sz="1300" b="1" u="sng" dirty="0" smtClean="0">
                  <a:latin typeface="Comic Sans MS" panose="030F0702030302020204" pitchFamily="66" charset="0"/>
                </a:rPr>
                <a:t>LÁ VEM O SEU NOÉ</a:t>
              </a:r>
              <a:endParaRPr lang="pt-BR" sz="1300" b="1" u="sng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endParaRPr lang="pt-BR" sz="1000" b="1" dirty="0" smtClean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LÁ VEM O SEU NOÉ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COMANDANDO UM BATALHÃO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E O MACACO VEM SENTADO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NA CORCUNDA DO LEÃO.</a:t>
              </a:r>
            </a:p>
            <a:p>
              <a:pPr>
                <a:lnSpc>
                  <a:spcPct val="150000"/>
                </a:lnSpc>
              </a:pPr>
              <a:endParaRPr lang="pt-BR" sz="1000" b="1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O GATO FAZ MIAU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MIAU, MIAU, MIAU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E O CACHORRO FAZ AU, AU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AU, AU, AU, AU,AU, AU.</a:t>
              </a:r>
            </a:p>
            <a:p>
              <a:pPr>
                <a:lnSpc>
                  <a:spcPct val="150000"/>
                </a:lnSpc>
              </a:pPr>
              <a:endParaRPr lang="pt-BR" sz="1000" b="1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O PERU FAZ GLU, GLU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O CARNEIRO FAZ MÉ, MÉ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E O GALO GARNIZÉ FAZ QUÉ, RÉ</a:t>
              </a:r>
            </a:p>
            <a:p>
              <a:pPr>
                <a:lnSpc>
                  <a:spcPct val="150000"/>
                </a:lnSpc>
              </a:pPr>
              <a:r>
                <a:rPr lang="pt-BR" sz="1300" b="1" dirty="0" smtClean="0">
                  <a:latin typeface="Comic Sans MS" panose="030F0702030302020204" pitchFamily="66" charset="0"/>
                </a:rPr>
                <a:t>QUÉ, QUÉ, QUÉ, QUÉ.</a:t>
              </a:r>
            </a:p>
            <a:p>
              <a:endParaRPr lang="pt-BR" sz="1300" b="1" dirty="0" smtClean="0">
                <a:latin typeface="Comic Sans MS" panose="030F0702030302020204" pitchFamily="66" charset="0"/>
              </a:endParaRPr>
            </a:p>
            <a:p>
              <a:endParaRPr lang="pt-BR" sz="1600" b="1" dirty="0" smtClean="0">
                <a:latin typeface="Comic Sans MS" panose="030F0702030302020204" pitchFamily="66" charset="0"/>
              </a:endParaRPr>
            </a:p>
            <a:p>
              <a:endParaRPr lang="pt-BR" sz="1600" b="1" dirty="0">
                <a:latin typeface="Comic Sans MS" panose="030F0702030302020204" pitchFamily="66" charset="0"/>
              </a:endParaRPr>
            </a:p>
            <a:p>
              <a:endParaRPr lang="pt-BR" sz="1600" b="1" dirty="0" smtClean="0">
                <a:latin typeface="Comic Sans MS" panose="030F0702030302020204" pitchFamily="66" charset="0"/>
              </a:endParaRPr>
            </a:p>
            <a:p>
              <a:endParaRPr lang="pt-BR" sz="1600" b="1" dirty="0">
                <a:latin typeface="Comic Sans MS" panose="030F0702030302020204" pitchFamily="66" charset="0"/>
              </a:endParaRPr>
            </a:p>
            <a:p>
              <a:endParaRPr lang="pt-BR" sz="1600" b="1" dirty="0">
                <a:latin typeface="Comic Sans MS" panose="030F0702030302020204" pitchFamily="66" charset="0"/>
              </a:endParaRPr>
            </a:p>
            <a:p>
              <a:pPr algn="ctr"/>
              <a:endParaRPr lang="pt-BR" sz="1200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pt-BR" sz="1200" dirty="0" smtClean="0">
                  <a:latin typeface="Comic Sans MS" panose="030F0702030302020204" pitchFamily="66" charset="0"/>
                </a:rPr>
                <a:t>ACESSE O LINK PARA OUVIR A MÚSICA:</a:t>
              </a:r>
            </a:p>
            <a:p>
              <a:pPr algn="ctr"/>
              <a:r>
                <a:rPr lang="pt-BR" sz="1200" dirty="0" smtClean="0">
                  <a:latin typeface="Comic Sans MS" panose="030F0702030302020204" pitchFamily="66" charset="0"/>
                </a:rPr>
                <a:t>https</a:t>
              </a:r>
              <a:r>
                <a:rPr lang="pt-BR" sz="1200" dirty="0">
                  <a:latin typeface="Comic Sans MS" panose="030F0702030302020204" pitchFamily="66" charset="0"/>
                </a:rPr>
                <a:t>://www.youtube.com/watch?v=LS1_2gGxePk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615" y="377131"/>
              <a:ext cx="6169687" cy="1170533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282" y="535936"/>
              <a:ext cx="5652352" cy="867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86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6"/>
          <p:cNvGrpSpPr/>
          <p:nvPr/>
        </p:nvGrpSpPr>
        <p:grpSpPr>
          <a:xfrm>
            <a:off x="324952" y="687050"/>
            <a:ext cx="6272400" cy="7989406"/>
            <a:chOff x="138217" y="471026"/>
            <a:chExt cx="6719783" cy="798940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9732"/>
            <a:stretch/>
          </p:blipFill>
          <p:spPr>
            <a:xfrm>
              <a:off x="138217" y="2267744"/>
              <a:ext cx="6719783" cy="6192688"/>
            </a:xfrm>
            <a:prstGeom prst="rect">
              <a:avLst/>
            </a:prstGeom>
            <a:ln w="44450" cmpd="thickThin">
              <a:solidFill>
                <a:srgbClr val="00B0F0"/>
              </a:solidFill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609335" y="471026"/>
              <a:ext cx="57858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u="sng" dirty="0" smtClean="0">
                  <a:latin typeface="Comic Sans MS" panose="030F0702030302020204" pitchFamily="66" charset="0"/>
                </a:rPr>
                <a:t>MONTE AQUI A SUA ARCA</a:t>
              </a:r>
            </a:p>
            <a:p>
              <a:pPr algn="ctr"/>
              <a:endParaRPr lang="pt-BR" sz="1000" b="1" u="sng" dirty="0" smtClean="0">
                <a:latin typeface="Comic Sans MS" panose="030F0702030302020204" pitchFamily="66" charset="0"/>
              </a:endParaRPr>
            </a:p>
            <a:p>
              <a:pPr algn="just"/>
              <a:r>
                <a:rPr lang="pt-BR" sz="1600" b="1" dirty="0" smtClean="0">
                  <a:latin typeface="Comic Sans MS" panose="030F0702030302020204" pitchFamily="66" charset="0"/>
                </a:rPr>
                <a:t>1- </a:t>
              </a:r>
              <a:r>
                <a:rPr lang="pt-BR" sz="1600" dirty="0" smtClean="0">
                  <a:latin typeface="Comic Sans MS" panose="030F0702030302020204" pitchFamily="66" charset="0"/>
                </a:rPr>
                <a:t>ESCOLHA QUAIS PASSAGEIROS VOCÊ QUER COLOCAR NA SUA ARCA,  RECORTE E COLE-OS NELA. </a:t>
              </a:r>
              <a:r>
                <a:rPr lang="pt-BR" sz="1600" dirty="0">
                  <a:latin typeface="Comic Sans MS" panose="030F0702030302020204" pitchFamily="66" charset="0"/>
                </a:rPr>
                <a:t>(FIGURAS NOS </a:t>
              </a:r>
              <a:r>
                <a:rPr lang="pt-BR" sz="1600" dirty="0" smtClean="0">
                  <a:latin typeface="Comic Sans MS" panose="030F0702030302020204" pitchFamily="66" charset="0"/>
                </a:rPr>
                <a:t>ANEXOS)</a:t>
              </a:r>
              <a:endParaRPr lang="pt-BR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7" name="Retângulo de cantos arredondados 6"/>
          <p:cNvSpPr/>
          <p:nvPr/>
        </p:nvSpPr>
        <p:spPr>
          <a:xfrm>
            <a:off x="537346" y="539552"/>
            <a:ext cx="5847611" cy="151216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27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48680" y="76080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u="sng" dirty="0" smtClean="0">
                <a:latin typeface="Comic Sans MS" panose="030F0702030302020204" pitchFamily="66" charset="0"/>
              </a:rPr>
              <a:t>ANIMAIS MAMÍFEROS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omic Sans MS" panose="030F0702030302020204" pitchFamily="66" charset="0"/>
              </a:rPr>
              <a:t>CORPO COBERTO POR PÊLOS;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omic Sans MS" panose="030F0702030302020204" pitchFamily="66" charset="0"/>
              </a:rPr>
              <a:t>RESPIRAM POR PULMÕES;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omic Sans MS" panose="030F0702030302020204" pitchFamily="66" charset="0"/>
              </a:rPr>
              <a:t>MAMAM QUANDO FILHOTES;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omic Sans MS" panose="030F0702030302020204" pitchFamily="66" charset="0"/>
              </a:rPr>
              <a:t>NASCEM DA BARRIGA DA MAMÃE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126" t="32396" r="30625" b="29577"/>
          <a:stretch/>
        </p:blipFill>
        <p:spPr>
          <a:xfrm>
            <a:off x="4221088" y="573518"/>
            <a:ext cx="2088232" cy="169422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8679" y="2972430"/>
            <a:ext cx="58326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Comic Sans MS" panose="030F0702030302020204" pitchFamily="66" charset="0"/>
              </a:rPr>
              <a:t>ALGUNS ANIMAIS CONVIVEM BEM COM AS PESSOAS, SÃO CHAMADOS DE </a:t>
            </a:r>
            <a:r>
              <a:rPr lang="pt-BR" sz="1600" b="1" u="sng" dirty="0" smtClean="0">
                <a:latin typeface="Comic Sans MS" panose="030F0702030302020204" pitchFamily="66" charset="0"/>
              </a:rPr>
              <a:t>ANIMAIS DOMÉSTICOS</a:t>
            </a:r>
            <a:r>
              <a:rPr lang="pt-BR" sz="16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Comic Sans MS" panose="030F0702030302020204" pitchFamily="66" charset="0"/>
              </a:rPr>
              <a:t>OUTROS ANIMAIS VIVEM EM MATAS OU FLORESTAS, SÃO CHAMADOS </a:t>
            </a:r>
            <a:r>
              <a:rPr lang="pt-BR" sz="1600" b="1" u="sng" dirty="0" smtClean="0">
                <a:latin typeface="Comic Sans MS" panose="030F0702030302020204" pitchFamily="66" charset="0"/>
              </a:rPr>
              <a:t>ANIMAIS SELVAGENS</a:t>
            </a:r>
            <a:r>
              <a:rPr lang="pt-BR" sz="1600" b="1" dirty="0" smtClean="0">
                <a:latin typeface="Comic Sans MS" panose="030F0702030302020204" pitchFamily="66" charset="0"/>
              </a:rPr>
              <a:t>.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082" t="14947" r="3077" b="50440"/>
          <a:stretch/>
        </p:blipFill>
        <p:spPr>
          <a:xfrm>
            <a:off x="1412776" y="3923928"/>
            <a:ext cx="4032448" cy="1800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3079" t="65618" r="6065"/>
          <a:stretch/>
        </p:blipFill>
        <p:spPr>
          <a:xfrm>
            <a:off x="1394012" y="6804249"/>
            <a:ext cx="405121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0"/>
          <p:cNvGrpSpPr/>
          <p:nvPr/>
        </p:nvGrpSpPr>
        <p:grpSpPr>
          <a:xfrm>
            <a:off x="462149" y="628254"/>
            <a:ext cx="5847171" cy="3943746"/>
            <a:chOff x="425042" y="559390"/>
            <a:chExt cx="6120680" cy="4367602"/>
          </a:xfrm>
        </p:grpSpPr>
        <p:sp>
          <p:nvSpPr>
            <p:cNvPr id="5" name="Retângulo 4"/>
            <p:cNvSpPr/>
            <p:nvPr/>
          </p:nvSpPr>
          <p:spPr>
            <a:xfrm>
              <a:off x="425042" y="559390"/>
              <a:ext cx="6120680" cy="43676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7225" t="27788" r="4366" b="30503"/>
            <a:stretch/>
          </p:blipFill>
          <p:spPr>
            <a:xfrm>
              <a:off x="811405" y="1394298"/>
              <a:ext cx="5357436" cy="3373200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613070" y="784375"/>
              <a:ext cx="56311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500" b="1" dirty="0" smtClean="0">
                  <a:latin typeface="Comic Sans MS" panose="030F0702030302020204" pitchFamily="66" charset="0"/>
                </a:rPr>
                <a:t>2- </a:t>
              </a:r>
              <a:r>
                <a:rPr lang="pt-BR" sz="1500" dirty="0" smtClean="0">
                  <a:latin typeface="Comic Sans MS" panose="030F0702030302020204" pitchFamily="66" charset="0"/>
                </a:rPr>
                <a:t>PINTE SOMENTE OS ANIMAIS DOMÉSTICOS, AQUELES QUE  PODEMOS TER EM NOSSA CASA:</a:t>
              </a:r>
              <a:endParaRPr lang="pt-BR" sz="15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476672" y="4788024"/>
            <a:ext cx="5847171" cy="3962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6165" y="4932898"/>
            <a:ext cx="55591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3- </a:t>
            </a:r>
            <a:r>
              <a:rPr lang="pt-BR" sz="1500" dirty="0" smtClean="0">
                <a:latin typeface="Comic Sans MS" panose="030F0702030302020204" pitchFamily="66" charset="0"/>
              </a:rPr>
              <a:t>FAÇA </a:t>
            </a:r>
            <a:r>
              <a:rPr lang="pt-BR" sz="1500" dirty="0">
                <a:latin typeface="Comic Sans MS" panose="030F0702030302020204" pitchFamily="66" charset="0"/>
              </a:rPr>
              <a:t>UM </a:t>
            </a:r>
            <a:r>
              <a:rPr lang="pt-BR" sz="1500" dirty="0" smtClean="0">
                <a:latin typeface="Comic Sans MS" panose="030F0702030302020204" pitchFamily="66" charset="0"/>
              </a:rPr>
              <a:t>“X” </a:t>
            </a:r>
            <a:r>
              <a:rPr lang="pt-BR" sz="1500" dirty="0">
                <a:latin typeface="Comic Sans MS" panose="030F0702030302020204" pitchFamily="66" charset="0"/>
              </a:rPr>
              <a:t>NO ANIMAL QUE NOS FORNECE LÃ E </a:t>
            </a:r>
            <a:r>
              <a:rPr lang="pt-BR" sz="1500" dirty="0" smtClean="0">
                <a:latin typeface="Comic Sans MS" panose="030F0702030302020204" pitchFamily="66" charset="0"/>
              </a:rPr>
              <a:t>PINTE AQUELE </a:t>
            </a:r>
            <a:r>
              <a:rPr lang="pt-BR" sz="1500" dirty="0">
                <a:latin typeface="Comic Sans MS" panose="030F0702030302020204" pitchFamily="66" charset="0"/>
              </a:rPr>
              <a:t>QUE AUXILIA O HOMEM COMO MEIO DE TRANSPORTE: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20" y="5868144"/>
            <a:ext cx="5040560" cy="26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ALVAO\Desktop\Imag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39552"/>
            <a:ext cx="5976664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196752" y="1331640"/>
            <a:ext cx="45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QUANDO NOÉ REUNIU OS ANIMAIS, ELE SABIA QUE ALGUNS PODERIAM VIVER COM O HOMEM – </a:t>
            </a:r>
            <a:r>
              <a:rPr lang="pt-BR" sz="1600" b="1" dirty="0" smtClean="0">
                <a:latin typeface="Comic Sans MS" panose="030F0702030302020204" pitchFamily="66" charset="0"/>
              </a:rPr>
              <a:t>DOMÉSTICOS .</a:t>
            </a: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MAS OUTROS DEVERIAM VIVER NA FLORESTA - </a:t>
            </a:r>
            <a:r>
              <a:rPr lang="pt-BR" sz="1600" b="1" dirty="0" smtClean="0">
                <a:latin typeface="Comic Sans MS" panose="030F0702030302020204" pitchFamily="66" charset="0"/>
              </a:rPr>
              <a:t>SELVAGENS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8720" y="2915816"/>
            <a:ext cx="52941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4- </a:t>
            </a:r>
            <a:r>
              <a:rPr lang="pt-BR" sz="1300" dirty="0" smtClean="0">
                <a:latin typeface="Comic Sans MS" panose="030F0702030302020204" pitchFamily="66" charset="0"/>
              </a:rPr>
              <a:t>RECORTE AS FIGURAS DOS ANIMAIS E COLE-AS NO ESPAÇO ABAIXO, SEPARANDO-AS EM </a:t>
            </a:r>
            <a:r>
              <a:rPr lang="pt-BR" sz="1300" b="1" dirty="0" smtClean="0">
                <a:latin typeface="Comic Sans MS" panose="030F0702030302020204" pitchFamily="66" charset="0"/>
              </a:rPr>
              <a:t>DOMÉSTICOS</a:t>
            </a:r>
            <a:r>
              <a:rPr lang="pt-BR" sz="1300" dirty="0" smtClean="0">
                <a:latin typeface="Comic Sans MS" panose="030F0702030302020204" pitchFamily="66" charset="0"/>
              </a:rPr>
              <a:t> E </a:t>
            </a:r>
            <a:r>
              <a:rPr lang="pt-BR" sz="1300" b="1" dirty="0" smtClean="0">
                <a:latin typeface="Comic Sans MS" panose="030F0702030302020204" pitchFamily="66" charset="0"/>
              </a:rPr>
              <a:t>SELVAGENS</a:t>
            </a:r>
            <a:r>
              <a:rPr lang="pt-BR" sz="1300" dirty="0" smtClean="0">
                <a:latin typeface="Comic Sans MS" panose="030F0702030302020204" pitchFamily="66" charset="0"/>
              </a:rPr>
              <a:t>. (IMAGENS NOS ANEXOS)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96752" y="385192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DOMÉSTICOS</a:t>
            </a:r>
            <a:endParaRPr lang="pt-BR" b="1" dirty="0">
              <a:latin typeface="Comic Sans MS" panose="030F0702030302020204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49080" y="385798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SELVAGENS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722" b="26334"/>
          <a:stretch/>
        </p:blipFill>
        <p:spPr>
          <a:xfrm>
            <a:off x="598376" y="2947929"/>
            <a:ext cx="5710944" cy="565651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0384" y="788675"/>
            <a:ext cx="556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OS ANIMAIS SÃO MUITO ÚTEIS AOS SERES HUMANOS, POIS MUITOS DELES NOS FORNECEM SEUS ALIMENTOS.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54360" y="614462"/>
            <a:ext cx="5926968" cy="122123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20688" y="2115017"/>
            <a:ext cx="56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Comic Sans MS" panose="030F0702030302020204" pitchFamily="66" charset="0"/>
              </a:rPr>
              <a:t>5-</a:t>
            </a:r>
            <a:r>
              <a:rPr lang="pt-BR" sz="1600" dirty="0">
                <a:latin typeface="Comic Sans MS" panose="030F0702030302020204" pitchFamily="66" charset="0"/>
              </a:rPr>
              <a:t> LIGUE CADA ANIMAL AO ALIMENTO QUE ELE PRODUZ:</a:t>
            </a:r>
          </a:p>
        </p:txBody>
      </p:sp>
    </p:spTree>
    <p:extLst>
      <p:ext uri="{BB962C8B-B14F-4D97-AF65-F5344CB8AC3E}">
        <p14:creationId xmlns:p14="http://schemas.microsoft.com/office/powerpoint/2010/main" val="200109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0" y="1831854"/>
            <a:ext cx="3221697" cy="22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2696" y="746865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6-</a:t>
            </a:r>
            <a:r>
              <a:rPr lang="pt-BR" sz="1600" dirty="0" smtClean="0">
                <a:latin typeface="Comic Sans MS" panose="030F0702030302020204" pitchFamily="66" charset="0"/>
              </a:rPr>
              <a:t> RECORTE </a:t>
            </a:r>
            <a:r>
              <a:rPr lang="pt-BR" sz="1600" dirty="0">
                <a:latin typeface="Comic Sans MS" panose="030F0702030302020204" pitchFamily="66" charset="0"/>
              </a:rPr>
              <a:t>O</a:t>
            </a:r>
            <a:r>
              <a:rPr lang="pt-BR" sz="1600" dirty="0" smtClean="0">
                <a:latin typeface="Comic Sans MS" panose="030F0702030302020204" pitchFamily="66" charset="0"/>
              </a:rPr>
              <a:t>S ANIMAIS E COLE-OS AO LADO DE SUA MORADIA. (IMAGENS </a:t>
            </a:r>
            <a:r>
              <a:rPr lang="pt-BR" sz="1600" dirty="0">
                <a:latin typeface="Comic Sans MS" panose="030F0702030302020204" pitchFamily="66" charset="0"/>
              </a:rPr>
              <a:t>NOS </a:t>
            </a:r>
            <a:r>
              <a:rPr lang="pt-BR" sz="1600" dirty="0" smtClean="0">
                <a:latin typeface="Comic Sans MS" panose="030F0702030302020204" pitchFamily="66" charset="0"/>
              </a:rPr>
              <a:t>ANEXOS)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00817" y="611560"/>
            <a:ext cx="5808503" cy="93610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GALVAO\Desktop\Imagem1 - Có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1" y="3975162"/>
            <a:ext cx="2834453" cy="23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LVAO\Desktop\Imagem1 - Cópia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67" y="6642117"/>
            <a:ext cx="2567239" cy="1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1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982728"/>
            <a:ext cx="6118454" cy="69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5898" y="716667"/>
            <a:ext cx="550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7-</a:t>
            </a:r>
            <a:r>
              <a:rPr lang="pt-BR" sz="1600" dirty="0" smtClean="0">
                <a:latin typeface="Comic Sans MS" panose="030F0702030302020204" pitchFamily="66" charset="0"/>
              </a:rPr>
              <a:t> RECORTE AS FIGURAS E COLE-AS DE ACORDO COM O NOME DOS ANIMAIS. (FIGURAS NOS ANEXOS)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95071" y="467544"/>
            <a:ext cx="5886257" cy="122413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22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609</Words>
  <Application>Microsoft Office PowerPoint</Application>
  <PresentationFormat>Apresentação na tela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Usuário do Windows</cp:lastModifiedBy>
  <cp:revision>149</cp:revision>
  <dcterms:created xsi:type="dcterms:W3CDTF">2020-06-16T23:26:37Z</dcterms:created>
  <dcterms:modified xsi:type="dcterms:W3CDTF">2020-08-20T20:11:23Z</dcterms:modified>
</cp:coreProperties>
</file>