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7" r:id="rId2"/>
    <p:sldId id="291" r:id="rId3"/>
    <p:sldId id="313" r:id="rId4"/>
    <p:sldId id="314" r:id="rId5"/>
    <p:sldId id="277" r:id="rId6"/>
    <p:sldId id="285" r:id="rId7"/>
    <p:sldId id="315" r:id="rId8"/>
    <p:sldId id="269" r:id="rId9"/>
    <p:sldId id="293" r:id="rId10"/>
    <p:sldId id="298" r:id="rId11"/>
    <p:sldId id="309" r:id="rId12"/>
    <p:sldId id="295" r:id="rId13"/>
    <p:sldId id="310" r:id="rId14"/>
    <p:sldId id="318" r:id="rId15"/>
    <p:sldId id="296" r:id="rId16"/>
    <p:sldId id="316" r:id="rId17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" initials="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192" autoAdjust="0"/>
  </p:normalViewPr>
  <p:slideViewPr>
    <p:cSldViewPr>
      <p:cViewPr varScale="1">
        <p:scale>
          <a:sx n="53" d="100"/>
          <a:sy n="53" d="100"/>
        </p:scale>
        <p:origin x="2304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511EA-FD48-4C8D-9865-D081F281E5B7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10D3-9370-4C7B-86A9-23CD84E94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02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810D3-9370-4C7B-86A9-23CD84E944E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96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41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8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31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8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80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4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98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07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5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84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10BE-7488-4CC1-91D5-4412A53F06A0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04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youtube.com/watch?v=l4WNrvVjiTw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LVAO\Desktop\WhatsApp Image 2020-09-03 at 15.11.3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1879930"/>
            <a:ext cx="5112568" cy="665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20688" y="799708"/>
            <a:ext cx="56886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CENTRO MUNICIPAL DE EDUCAÇÃO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INFANTIL GALVÃO-SC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t-BR" sz="10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PROFESSORAS: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MARCELLI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POSSAN DE </a:t>
            </a:r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FREITAS</a:t>
            </a:r>
          </a:p>
          <a:p>
            <a:pPr algn="just"/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                  CAROLINE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FATINI BEZ BATTI</a:t>
            </a:r>
          </a:p>
          <a:p>
            <a:pPr algn="just"/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                 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LORIMAR ZONTA</a:t>
            </a:r>
          </a:p>
        </p:txBody>
      </p:sp>
      <p:sp>
        <p:nvSpPr>
          <p:cNvPr id="6" name="Retângulo 5"/>
          <p:cNvSpPr/>
          <p:nvPr/>
        </p:nvSpPr>
        <p:spPr>
          <a:xfrm>
            <a:off x="332656" y="517680"/>
            <a:ext cx="6192688" cy="8230784"/>
          </a:xfrm>
          <a:prstGeom prst="rect">
            <a:avLst/>
          </a:prstGeom>
          <a:noFill/>
          <a:ln w="57150" cmpd="thickThin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293096" y="7812360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09/09/2020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1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548680" y="611560"/>
            <a:ext cx="3672408" cy="4837603"/>
            <a:chOff x="449288" y="611560"/>
            <a:chExt cx="3672408" cy="4837603"/>
          </a:xfrm>
        </p:grpSpPr>
        <p:sp>
          <p:nvSpPr>
            <p:cNvPr id="6" name="Retângulo 5"/>
            <p:cNvSpPr/>
            <p:nvPr/>
          </p:nvSpPr>
          <p:spPr>
            <a:xfrm>
              <a:off x="692696" y="904230"/>
              <a:ext cx="3429000" cy="43396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1200" b="1" cap="all" dirty="0">
                  <a:latin typeface="Comic Sans MS" panose="030F0702030302020204" pitchFamily="66" charset="0"/>
                </a:rPr>
                <a:t>AS </a:t>
              </a:r>
              <a:r>
                <a:rPr lang="pt-BR" sz="1200" b="1" cap="all" dirty="0" smtClean="0">
                  <a:latin typeface="Comic Sans MS" panose="030F0702030302020204" pitchFamily="66" charset="0"/>
                </a:rPr>
                <a:t>BORBOLETAS</a:t>
              </a:r>
            </a:p>
            <a:p>
              <a:endParaRPr lang="pt-BR" sz="1200" cap="all" dirty="0">
                <a:latin typeface="Comic Sans MS" panose="030F0702030302020204" pitchFamily="66" charset="0"/>
              </a:endParaRPr>
            </a:p>
            <a:p>
              <a:r>
                <a:rPr lang="pt-BR" sz="1200" cap="all" dirty="0" smtClean="0">
                  <a:latin typeface="Comic Sans MS" panose="030F0702030302020204" pitchFamily="66" charset="0"/>
                </a:rPr>
                <a:t>Brancas</a:t>
              </a:r>
              <a:r>
                <a:rPr lang="pt-BR" sz="1200" cap="all" dirty="0">
                  <a:latin typeface="Comic Sans MS" panose="030F0702030302020204" pitchFamily="66" charset="0"/>
                </a:rPr>
                <a:t/>
              </a:r>
              <a:br>
                <a:rPr lang="pt-BR" sz="1200" cap="all" dirty="0">
                  <a:latin typeface="Comic Sans MS" panose="030F0702030302020204" pitchFamily="66" charset="0"/>
                </a:rPr>
              </a:br>
              <a:r>
                <a:rPr lang="pt-BR" sz="1200" cap="all" dirty="0">
                  <a:latin typeface="Comic Sans MS" panose="030F0702030302020204" pitchFamily="66" charset="0"/>
                </a:rPr>
                <a:t>Azuis</a:t>
              </a:r>
              <a:br>
                <a:rPr lang="pt-BR" sz="1200" cap="all" dirty="0">
                  <a:latin typeface="Comic Sans MS" panose="030F0702030302020204" pitchFamily="66" charset="0"/>
                </a:rPr>
              </a:br>
              <a:r>
                <a:rPr lang="pt-BR" sz="1200" cap="all" dirty="0">
                  <a:latin typeface="Comic Sans MS" panose="030F0702030302020204" pitchFamily="66" charset="0"/>
                </a:rPr>
                <a:t>Amarelas</a:t>
              </a:r>
              <a:br>
                <a:rPr lang="pt-BR" sz="1200" cap="all" dirty="0">
                  <a:latin typeface="Comic Sans MS" panose="030F0702030302020204" pitchFamily="66" charset="0"/>
                </a:rPr>
              </a:br>
              <a:r>
                <a:rPr lang="pt-BR" sz="1200" cap="all" dirty="0">
                  <a:latin typeface="Comic Sans MS" panose="030F0702030302020204" pitchFamily="66" charset="0"/>
                </a:rPr>
                <a:t>E </a:t>
              </a:r>
              <a:r>
                <a:rPr lang="pt-BR" sz="1200" cap="all" dirty="0" smtClean="0">
                  <a:latin typeface="Comic Sans MS" panose="030F0702030302020204" pitchFamily="66" charset="0"/>
                </a:rPr>
                <a:t>pretas</a:t>
              </a:r>
            </a:p>
            <a:p>
              <a:r>
                <a:rPr lang="pt-BR" sz="1200" cap="all" dirty="0">
                  <a:latin typeface="Comic Sans MS" panose="030F0702030302020204" pitchFamily="66" charset="0"/>
                </a:rPr>
                <a:t/>
              </a:r>
              <a:br>
                <a:rPr lang="pt-BR" sz="1200" cap="all" dirty="0">
                  <a:latin typeface="Comic Sans MS" panose="030F0702030302020204" pitchFamily="66" charset="0"/>
                </a:rPr>
              </a:br>
              <a:r>
                <a:rPr lang="pt-BR" sz="1200" cap="all" dirty="0">
                  <a:latin typeface="Comic Sans MS" panose="030F0702030302020204" pitchFamily="66" charset="0"/>
                </a:rPr>
                <a:t>Brincam</a:t>
              </a:r>
              <a:br>
                <a:rPr lang="pt-BR" sz="1200" cap="all" dirty="0">
                  <a:latin typeface="Comic Sans MS" panose="030F0702030302020204" pitchFamily="66" charset="0"/>
                </a:rPr>
              </a:br>
              <a:r>
                <a:rPr lang="pt-BR" sz="1200" cap="all" dirty="0">
                  <a:latin typeface="Comic Sans MS" panose="030F0702030302020204" pitchFamily="66" charset="0"/>
                </a:rPr>
                <a:t>Na luz</a:t>
              </a:r>
              <a:br>
                <a:rPr lang="pt-BR" sz="1200" cap="all" dirty="0">
                  <a:latin typeface="Comic Sans MS" panose="030F0702030302020204" pitchFamily="66" charset="0"/>
                </a:rPr>
              </a:br>
              <a:r>
                <a:rPr lang="pt-BR" sz="1200" cap="all" dirty="0">
                  <a:latin typeface="Comic Sans MS" panose="030F0702030302020204" pitchFamily="66" charset="0"/>
                </a:rPr>
                <a:t>As belas</a:t>
              </a:r>
              <a:br>
                <a:rPr lang="pt-BR" sz="1200" cap="all" dirty="0">
                  <a:latin typeface="Comic Sans MS" panose="030F0702030302020204" pitchFamily="66" charset="0"/>
                </a:rPr>
              </a:br>
              <a:r>
                <a:rPr lang="pt-BR" sz="1200" cap="all" dirty="0" smtClean="0">
                  <a:latin typeface="Comic Sans MS" panose="030F0702030302020204" pitchFamily="66" charset="0"/>
                </a:rPr>
                <a:t>Borboletas.</a:t>
              </a:r>
            </a:p>
            <a:p>
              <a:endParaRPr lang="pt-BR" sz="1200" cap="all" dirty="0">
                <a:latin typeface="Comic Sans MS" panose="030F0702030302020204" pitchFamily="66" charset="0"/>
              </a:endParaRPr>
            </a:p>
            <a:p>
              <a:r>
                <a:rPr lang="pt-BR" sz="1200" cap="all" dirty="0" smtClean="0">
                  <a:latin typeface="Comic Sans MS" panose="030F0702030302020204" pitchFamily="66" charset="0"/>
                </a:rPr>
                <a:t>Borboletas </a:t>
              </a:r>
              <a:r>
                <a:rPr lang="pt-BR" sz="1200" cap="all" dirty="0">
                  <a:latin typeface="Comic Sans MS" panose="030F0702030302020204" pitchFamily="66" charset="0"/>
                </a:rPr>
                <a:t>brancas</a:t>
              </a:r>
              <a:br>
                <a:rPr lang="pt-BR" sz="1200" cap="all" dirty="0">
                  <a:latin typeface="Comic Sans MS" panose="030F0702030302020204" pitchFamily="66" charset="0"/>
                </a:rPr>
              </a:br>
              <a:r>
                <a:rPr lang="pt-BR" sz="1200" cap="all" dirty="0">
                  <a:latin typeface="Comic Sans MS" panose="030F0702030302020204" pitchFamily="66" charset="0"/>
                </a:rPr>
                <a:t>São alegres e </a:t>
              </a:r>
              <a:r>
                <a:rPr lang="pt-BR" sz="1200" cap="all" dirty="0" smtClean="0">
                  <a:latin typeface="Comic Sans MS" panose="030F0702030302020204" pitchFamily="66" charset="0"/>
                </a:rPr>
                <a:t>francas.</a:t>
              </a:r>
              <a:endParaRPr lang="pt-BR" sz="1200" cap="all" dirty="0">
                <a:latin typeface="Comic Sans MS" panose="030F0702030302020204" pitchFamily="66" charset="0"/>
              </a:endParaRPr>
            </a:p>
            <a:p>
              <a:endParaRPr lang="pt-BR" sz="1200" cap="all" dirty="0">
                <a:latin typeface="Comic Sans MS" panose="030F0702030302020204" pitchFamily="66" charset="0"/>
              </a:endParaRPr>
            </a:p>
            <a:p>
              <a:r>
                <a:rPr lang="pt-BR" sz="1200" cap="all" dirty="0" smtClean="0">
                  <a:latin typeface="Comic Sans MS" panose="030F0702030302020204" pitchFamily="66" charset="0"/>
                </a:rPr>
                <a:t>Borboletas </a:t>
              </a:r>
              <a:r>
                <a:rPr lang="pt-BR" sz="1200" cap="all" dirty="0">
                  <a:latin typeface="Comic Sans MS" panose="030F0702030302020204" pitchFamily="66" charset="0"/>
                </a:rPr>
                <a:t>azuis</a:t>
              </a:r>
              <a:br>
                <a:rPr lang="pt-BR" sz="1200" cap="all" dirty="0">
                  <a:latin typeface="Comic Sans MS" panose="030F0702030302020204" pitchFamily="66" charset="0"/>
                </a:rPr>
              </a:br>
              <a:r>
                <a:rPr lang="pt-BR" sz="1200" cap="all" dirty="0">
                  <a:latin typeface="Comic Sans MS" panose="030F0702030302020204" pitchFamily="66" charset="0"/>
                </a:rPr>
                <a:t>Gostam muito de </a:t>
              </a:r>
              <a:r>
                <a:rPr lang="pt-BR" sz="1200" cap="all" dirty="0" smtClean="0">
                  <a:latin typeface="Comic Sans MS" panose="030F0702030302020204" pitchFamily="66" charset="0"/>
                </a:rPr>
                <a:t>luz.</a:t>
              </a:r>
            </a:p>
            <a:p>
              <a:endParaRPr lang="pt-BR" sz="1200" cap="all" dirty="0">
                <a:latin typeface="Comic Sans MS" panose="030F0702030302020204" pitchFamily="66" charset="0"/>
              </a:endParaRPr>
            </a:p>
            <a:p>
              <a:r>
                <a:rPr lang="pt-BR" sz="1200" cap="all" dirty="0" smtClean="0">
                  <a:latin typeface="Comic Sans MS" panose="030F0702030302020204" pitchFamily="66" charset="0"/>
                </a:rPr>
                <a:t>As </a:t>
              </a:r>
              <a:r>
                <a:rPr lang="pt-BR" sz="1200" cap="all" dirty="0">
                  <a:latin typeface="Comic Sans MS" panose="030F0702030302020204" pitchFamily="66" charset="0"/>
                </a:rPr>
                <a:t>amarelinhas</a:t>
              </a:r>
              <a:br>
                <a:rPr lang="pt-BR" sz="1200" cap="all" dirty="0">
                  <a:latin typeface="Comic Sans MS" panose="030F0702030302020204" pitchFamily="66" charset="0"/>
                </a:rPr>
              </a:br>
              <a:r>
                <a:rPr lang="pt-BR" sz="1200" cap="all" dirty="0">
                  <a:latin typeface="Comic Sans MS" panose="030F0702030302020204" pitchFamily="66" charset="0"/>
                </a:rPr>
                <a:t>São tão </a:t>
              </a:r>
              <a:r>
                <a:rPr lang="pt-BR" sz="1200" cap="all" dirty="0" smtClean="0">
                  <a:latin typeface="Comic Sans MS" panose="030F0702030302020204" pitchFamily="66" charset="0"/>
                </a:rPr>
                <a:t>bonitinhas!</a:t>
              </a:r>
            </a:p>
            <a:p>
              <a:endParaRPr lang="pt-BR" sz="1200" cap="all" dirty="0">
                <a:latin typeface="Comic Sans MS" panose="030F0702030302020204" pitchFamily="66" charset="0"/>
              </a:endParaRPr>
            </a:p>
            <a:p>
              <a:r>
                <a:rPr lang="pt-BR" sz="1200" cap="all" dirty="0" smtClean="0">
                  <a:latin typeface="Comic Sans MS" panose="030F0702030302020204" pitchFamily="66" charset="0"/>
                </a:rPr>
                <a:t>E </a:t>
              </a:r>
              <a:r>
                <a:rPr lang="pt-BR" sz="1200" cap="all" dirty="0">
                  <a:latin typeface="Comic Sans MS" panose="030F0702030302020204" pitchFamily="66" charset="0"/>
                </a:rPr>
                <a:t>as pretas, então...</a:t>
              </a:r>
              <a:br>
                <a:rPr lang="pt-BR" sz="1200" cap="all" dirty="0">
                  <a:latin typeface="Comic Sans MS" panose="030F0702030302020204" pitchFamily="66" charset="0"/>
                </a:rPr>
              </a:br>
              <a:r>
                <a:rPr lang="pt-BR" sz="1200" cap="all" dirty="0">
                  <a:latin typeface="Comic Sans MS" panose="030F0702030302020204" pitchFamily="66" charset="0"/>
                </a:rPr>
                <a:t>Oh, que escuridão!</a:t>
              </a:r>
            </a:p>
          </p:txBody>
        </p:sp>
        <p:pic>
          <p:nvPicPr>
            <p:cNvPr id="1027" name="Picture 3" descr="C:\Users\GALVAO\Desktop\e814d75a3da95c30dfb4b308ef18e1a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824" y="1279098"/>
              <a:ext cx="1273726" cy="1420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de cantos arredondados 4"/>
            <p:cNvSpPr/>
            <p:nvPr/>
          </p:nvSpPr>
          <p:spPr>
            <a:xfrm>
              <a:off x="449288" y="611560"/>
              <a:ext cx="3024336" cy="4837603"/>
            </a:xfrm>
            <a:prstGeom prst="roundRect">
              <a:avLst/>
            </a:prstGeom>
            <a:noFill/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3717032" y="695757"/>
            <a:ext cx="280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latin typeface="Comic Sans MS" panose="030F0702030302020204" pitchFamily="66" charset="0"/>
              </a:rPr>
              <a:t>10-</a:t>
            </a:r>
            <a:r>
              <a:rPr lang="pt-BR" sz="1200" dirty="0" smtClean="0">
                <a:latin typeface="Comic Sans MS" panose="030F0702030302020204" pitchFamily="66" charset="0"/>
              </a:rPr>
              <a:t> RESPONDA:</a:t>
            </a:r>
          </a:p>
          <a:p>
            <a:pPr algn="just"/>
            <a:endParaRPr lang="pt-BR" sz="1200" dirty="0">
              <a:latin typeface="Comic Sans MS" panose="030F0702030302020204" pitchFamily="66" charset="0"/>
            </a:endParaRPr>
          </a:p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COM QUE LETRA INICIA A PALAVRA “BORBOLETA”?</a:t>
            </a:r>
          </a:p>
          <a:p>
            <a:endParaRPr lang="pt-BR" sz="1200" dirty="0">
              <a:latin typeface="Comic Sans MS" panose="030F0702030302020204" pitchFamily="66" charset="0"/>
            </a:endParaRPr>
          </a:p>
          <a:p>
            <a:endParaRPr lang="pt-BR" sz="1200" dirty="0" smtClean="0">
              <a:latin typeface="Comic Sans MS" panose="030F0702030302020204" pitchFamily="66" charset="0"/>
            </a:endParaRPr>
          </a:p>
          <a:p>
            <a:endParaRPr lang="pt-BR" sz="1200" dirty="0">
              <a:latin typeface="Comic Sans MS" panose="030F0702030302020204" pitchFamily="66" charset="0"/>
            </a:endParaRPr>
          </a:p>
          <a:p>
            <a:endParaRPr lang="pt-BR" sz="12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ENCONTRE NO POEMA A PALAVRA “BORBOLETAS” E CIRCULE-AS COM LÁPIS COLORIDO.</a:t>
            </a:r>
          </a:p>
          <a:p>
            <a:endParaRPr lang="pt-BR" sz="1200" dirty="0" smtClean="0">
              <a:latin typeface="Comic Sans MS" panose="030F0702030302020204" pitchFamily="66" charset="0"/>
            </a:endParaRPr>
          </a:p>
          <a:p>
            <a:endParaRPr lang="pt-BR" sz="1200" dirty="0">
              <a:latin typeface="Comic Sans MS" panose="030F0702030302020204" pitchFamily="66" charset="0"/>
            </a:endParaRPr>
          </a:p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QUANTAS VEZES A PALAVRA “BORBOLETAS” APARECE NO POEMA? </a:t>
            </a:r>
          </a:p>
          <a:p>
            <a:endParaRPr lang="pt-BR" sz="1200" dirty="0" smtClean="0">
              <a:latin typeface="Comic Sans MS" panose="030F0702030302020204" pitchFamily="66" charset="0"/>
            </a:endParaRPr>
          </a:p>
          <a:p>
            <a:endParaRPr lang="pt-BR" sz="1200" dirty="0">
              <a:latin typeface="Comic Sans MS" panose="030F0702030302020204" pitchFamily="66" charset="0"/>
            </a:endParaRPr>
          </a:p>
          <a:p>
            <a:endParaRPr lang="pt-BR" sz="1200" dirty="0" smtClean="0">
              <a:latin typeface="Comic Sans MS" panose="030F0702030302020204" pitchFamily="66" charset="0"/>
            </a:endParaRPr>
          </a:p>
          <a:p>
            <a:endParaRPr lang="pt-BR" sz="1200" dirty="0">
              <a:latin typeface="Comic Sans MS" panose="030F0702030302020204" pitchFamily="66" charset="0"/>
            </a:endParaRPr>
          </a:p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QUANTAS LETRAS TEM  </a:t>
            </a:r>
            <a:r>
              <a:rPr lang="pt-BR" sz="1200" dirty="0">
                <a:latin typeface="Comic Sans MS" panose="030F0702030302020204" pitchFamily="66" charset="0"/>
              </a:rPr>
              <a:t>A PALAVRA “</a:t>
            </a:r>
            <a:r>
              <a:rPr lang="pt-BR" sz="1200" dirty="0" smtClean="0">
                <a:latin typeface="Comic Sans MS" panose="030F0702030302020204" pitchFamily="66" charset="0"/>
              </a:rPr>
              <a:t>BORBOLETA”? </a:t>
            </a:r>
            <a:endParaRPr lang="pt-BR" sz="1200" dirty="0">
              <a:latin typeface="Comic Sans MS" panose="030F0702030302020204" pitchFamily="66" charset="0"/>
            </a:endParaRPr>
          </a:p>
          <a:p>
            <a:endParaRPr lang="pt-BR" sz="1200" dirty="0" smtClean="0">
              <a:latin typeface="Comic Sans MS" panose="030F0702030302020204" pitchFamily="66" charset="0"/>
            </a:endParaRPr>
          </a:p>
          <a:p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725144" y="1560731"/>
            <a:ext cx="432048" cy="346973"/>
          </a:xfrm>
          <a:prstGeom prst="roundRect">
            <a:avLst/>
          </a:prstGeom>
          <a:noFill/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25144" y="3720971"/>
            <a:ext cx="432048" cy="346973"/>
          </a:xfrm>
          <a:prstGeom prst="roundRect">
            <a:avLst/>
          </a:prstGeom>
          <a:noFill/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725144" y="4945107"/>
            <a:ext cx="432048" cy="346973"/>
          </a:xfrm>
          <a:prstGeom prst="roundRect">
            <a:avLst/>
          </a:prstGeom>
          <a:noFill/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C:\Users\GALVAO\Desktop\atividades-com-borboletas-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4" y="5981953"/>
            <a:ext cx="2939964" cy="26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711424" y="6377716"/>
            <a:ext cx="2597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latin typeface="Comic Sans MS" panose="030F0702030302020204" pitchFamily="66" charset="0"/>
              </a:rPr>
              <a:t>11- </a:t>
            </a:r>
            <a:r>
              <a:rPr lang="pt-BR" sz="1200" dirty="0" smtClean="0">
                <a:latin typeface="Comic Sans MS" panose="030F0702030302020204" pitchFamily="66" charset="0"/>
              </a:rPr>
              <a:t>ENCONTRE A LETRA QUE ESTÁ ESCONDIDA NA BORBOLETA:</a:t>
            </a:r>
          </a:p>
          <a:p>
            <a:pPr algn="just"/>
            <a:endParaRPr lang="pt-BR" sz="1200" dirty="0">
              <a:latin typeface="Comic Sans MS" panose="030F0702030302020204" pitchFamily="66" charset="0"/>
            </a:endParaRPr>
          </a:p>
          <a:p>
            <a:pPr algn="just"/>
            <a:endParaRPr lang="pt-BR" sz="12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MARQUE UM X NO QUADRADO QUE REPRESENTA A LETRA QUE ENCONTROU:</a:t>
            </a:r>
          </a:p>
          <a:p>
            <a:pPr algn="just"/>
            <a:endParaRPr lang="pt-BR" sz="1200" dirty="0">
              <a:latin typeface="Comic Sans MS" panose="030F0702030302020204" pitchFamily="66" charset="0"/>
            </a:endParaRPr>
          </a:p>
          <a:p>
            <a:pPr algn="just"/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3791526" y="7996734"/>
            <a:ext cx="285546" cy="247674"/>
          </a:xfrm>
          <a:prstGeom prst="roundRect">
            <a:avLst/>
          </a:prstGeom>
          <a:noFill/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789040" y="8356774"/>
            <a:ext cx="285546" cy="247674"/>
          </a:xfrm>
          <a:prstGeom prst="roundRect">
            <a:avLst/>
          </a:prstGeom>
          <a:noFill/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157192" y="8356774"/>
            <a:ext cx="285546" cy="247674"/>
          </a:xfrm>
          <a:prstGeom prst="roundRect">
            <a:avLst/>
          </a:prstGeom>
          <a:noFill/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157192" y="7996734"/>
            <a:ext cx="285546" cy="247674"/>
          </a:xfrm>
          <a:prstGeom prst="roundRect">
            <a:avLst/>
          </a:prstGeom>
          <a:noFill/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149080" y="800863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Comic Sans MS" panose="030F0702030302020204" pitchFamily="66" charset="0"/>
              </a:rPr>
              <a:t>D</a:t>
            </a:r>
            <a:endParaRPr lang="pt-BR" sz="1400" dirty="0">
              <a:latin typeface="Comic Sans MS" panose="030F0702030302020204" pitchFamily="66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149080" y="8316416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Comic Sans MS" panose="030F0702030302020204" pitchFamily="66" charset="0"/>
              </a:rPr>
              <a:t>C</a:t>
            </a:r>
            <a:endParaRPr lang="pt-BR" sz="1400" dirty="0">
              <a:latin typeface="Comic Sans MS" panose="030F0702030302020204" pitchFamily="66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517232" y="795637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Comic Sans MS" panose="030F0702030302020204" pitchFamily="66" charset="0"/>
              </a:rPr>
              <a:t>B</a:t>
            </a:r>
            <a:endParaRPr lang="pt-BR" sz="1400" dirty="0">
              <a:latin typeface="Comic Sans MS" panose="030F0702030302020204" pitchFamily="66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517232" y="829667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Comic Sans MS" panose="030F0702030302020204" pitchFamily="66" charset="0"/>
              </a:rPr>
              <a:t>F</a:t>
            </a:r>
            <a:endParaRPr lang="pt-BR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2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20496" y="1890713"/>
            <a:ext cx="5904656" cy="6353695"/>
          </a:xfrm>
          <a:prstGeom prst="rect">
            <a:avLst/>
          </a:prstGeom>
          <a:noFill/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3465004" y="1890713"/>
            <a:ext cx="0" cy="6353695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12676" y="5090379"/>
            <a:ext cx="5904656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60355" y="592976"/>
            <a:ext cx="5856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 smtClean="0">
                <a:latin typeface="Comic Sans MS" panose="030F0702030302020204" pitchFamily="66" charset="0"/>
              </a:rPr>
              <a:t>12- </a:t>
            </a:r>
            <a:r>
              <a:rPr lang="pt-BR" sz="1500" dirty="0" smtClean="0">
                <a:latin typeface="Comic Sans MS" panose="030F0702030302020204" pitchFamily="66" charset="0"/>
              </a:rPr>
              <a:t>PINTE, RECORTE E MONTE O QUEBRA - CABEÇA E DESCUBRA ESSE BICHINHO COLORIDO QUE ADORA  POUSAR NAS FLORES DURANTE A PRIMAVERA. (IMAGEM NOS ANEXOS)</a:t>
            </a:r>
            <a:endParaRPr lang="pt-BR" sz="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6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LVAO\Desktop\atividades-sobre-a-primavera-turma-da-mo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6" y="546126"/>
            <a:ext cx="6295446" cy="8202338"/>
          </a:xfrm>
          <a:prstGeom prst="rect">
            <a:avLst/>
          </a:prstGeom>
          <a:noFill/>
          <a:ln w="31750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3124" y="4567644"/>
            <a:ext cx="5597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smtClean="0">
                <a:latin typeface="Comic Sans MS" panose="030F0702030302020204" pitchFamily="66" charset="0"/>
              </a:rPr>
              <a:t>13- </a:t>
            </a:r>
            <a:endParaRPr lang="pt-BR" sz="13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7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48680" y="611560"/>
            <a:ext cx="56886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 smtClean="0">
                <a:latin typeface="Comic Sans MS" panose="030F0702030302020204" pitchFamily="66" charset="0"/>
              </a:rPr>
              <a:t>14- </a:t>
            </a:r>
            <a:r>
              <a:rPr lang="pt-BR" sz="1300" dirty="0" smtClean="0">
                <a:latin typeface="Comic Sans MS" panose="030F0702030302020204" pitchFamily="66" charset="0"/>
              </a:rPr>
              <a:t>RECORTE AS PEÇAS DO JOGO DA MEMÓRIA DA PRIMAVERA E BRINQUE  COM SUA FAMÍLIA. NÃO  PRECISA DEVOLVÊ-LAS JUNTO COM A APOSTILA.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0440" y="524988"/>
            <a:ext cx="5990888" cy="858335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413" name="Picture 5" descr="C:\Users\GALVAO\Desktop\74fa33b0abde83fb6767fbd3df392f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9" y="1547664"/>
            <a:ext cx="327335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GALVAO\Desktop\74fa33b0abde83fb6767fbd3df392f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70" y="1547664"/>
            <a:ext cx="327335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188640" y="6732240"/>
            <a:ext cx="6440773" cy="2174580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04664" y="6922130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200" b="1" dirty="0">
                <a:solidFill>
                  <a:prstClr val="black"/>
                </a:solidFill>
                <a:latin typeface="Comic Sans MS" panose="030F0702030302020204" pitchFamily="66" charset="0"/>
              </a:rPr>
              <a:t>21-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 AGORA É A SUA VEZ...</a:t>
            </a:r>
          </a:p>
          <a:p>
            <a:pPr lvl="0" algn="just"/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UTILIZE A FOLHA DE CARTOLINA, OS MATERIAIS ENVIADOS E TAMBÉM AQUELES QUE VOCÊ TEM EM </a:t>
            </a:r>
            <a:r>
              <a:rPr lang="pt-BR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CASA, (TINTA GUACHE, GIZ DE CERA, PAPEL DOBRADURA, EVA, PAPEL CREPOM, RECORTES. FORMINHAS DE BRIGADEIRO..) </a:t>
            </a:r>
            <a:r>
              <a:rPr lang="pt-BR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E FAÇA UM LINDO CARTAZ SOBRE A PRIMAVERA. LEMBRANDO QUE ELA É A ESTAÇÃO MAIS COLORIDA DO ANO, COM MUITAS FLORES, BICHINHOS, ÁRVORES FLORIDAS E MUITA ALEGRIA. USE TODA A SUA CRIATIVIDADE PARA MONTAR SEU CARTAZ. NÃO PRECISA DEVOLVÊ-LO, ELE É SEU, MAS LEMBRE-SE DE TIRAR FOTOS E ENVIAR PARA A PROFESSORA. </a:t>
            </a:r>
          </a:p>
        </p:txBody>
      </p:sp>
    </p:spTree>
    <p:extLst>
      <p:ext uri="{BB962C8B-B14F-4D97-AF65-F5344CB8AC3E}">
        <p14:creationId xmlns:p14="http://schemas.microsoft.com/office/powerpoint/2010/main" val="139409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8941" y="537882"/>
            <a:ext cx="6293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ATIVIDADE DE </a:t>
            </a:r>
            <a:r>
              <a:rPr lang="pt-BR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INGLÊS</a:t>
            </a:r>
          </a:p>
          <a:p>
            <a:pPr algn="ctr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TEACHER: RENARA LOUREIRO 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NAME: ____________________________________________________GRADE: PRÉ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HI, KIDS! NESSA APOSTILA NOSSA EXPERIÊNCIA QUER QUE VOCÊ SE DIVIRTA MUITO, DANCE E CANTE. LEMBRA DESSA MÚSICA? LET’S GO! </a:t>
            </a:r>
          </a:p>
          <a:p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DA MÚSICA: </a:t>
            </a:r>
            <a:r>
              <a:rPr lang="pt-BR" sz="1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https://www.youtube.com/watch?v=l4WNrvVjiTw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12" y="2555117"/>
            <a:ext cx="4678141" cy="55452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12" y="2555117"/>
            <a:ext cx="4678141" cy="55452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12" y="2555117"/>
            <a:ext cx="4678141" cy="55452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12" y="2555117"/>
            <a:ext cx="4678141" cy="55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08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LVAO\Desktop\mapain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827584"/>
            <a:ext cx="4278771" cy="21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22439" r="2495" b="7475"/>
          <a:stretch/>
        </p:blipFill>
        <p:spPr>
          <a:xfrm>
            <a:off x="717092" y="2879050"/>
            <a:ext cx="5664236" cy="630146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14320" y="323528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ANEXOS</a:t>
            </a:r>
            <a:endParaRPr lang="pt-BR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81128" y="1475656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ATIVIDADE 5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4828" y="4102017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ATIVIDADE 6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0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ALVAO\Desktop\Atividades-de-Primavera-para-Educação-Infantil-Maternal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907704"/>
            <a:ext cx="6120679" cy="64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92896" y="1300282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ATIVIDADE 12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7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r="2576" b="4416"/>
          <a:stretch/>
        </p:blipFill>
        <p:spPr>
          <a:xfrm>
            <a:off x="764705" y="1706392"/>
            <a:ext cx="5441554" cy="7258096"/>
          </a:xfrm>
          <a:prstGeom prst="rect">
            <a:avLst/>
          </a:prstGeom>
        </p:spPr>
      </p:pic>
      <p:sp>
        <p:nvSpPr>
          <p:cNvPr id="2" name="Retângulo Arredondado 1"/>
          <p:cNvSpPr/>
          <p:nvPr/>
        </p:nvSpPr>
        <p:spPr>
          <a:xfrm>
            <a:off x="620688" y="2004776"/>
            <a:ext cx="3573016" cy="1055056"/>
          </a:xfrm>
          <a:prstGeom prst="roundRect">
            <a:avLst/>
          </a:prstGeom>
          <a:solidFill>
            <a:schemeClr val="bg1"/>
          </a:solidFill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80" y="539552"/>
            <a:ext cx="5657578" cy="86570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76064" y="2095272"/>
            <a:ext cx="35730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300" dirty="0">
                <a:solidFill>
                  <a:prstClr val="black"/>
                </a:solidFill>
                <a:latin typeface="Comic Sans MS" panose="030F0702030302020204" pitchFamily="66" charset="0"/>
              </a:rPr>
              <a:t>COM A AJUDA DE UM ADULTO, </a:t>
            </a:r>
          </a:p>
          <a:p>
            <a:pPr lvl="0" algn="ctr"/>
            <a:r>
              <a:rPr lang="pt-BR" sz="1300" dirty="0">
                <a:solidFill>
                  <a:prstClr val="black"/>
                </a:solidFill>
                <a:latin typeface="Comic Sans MS" panose="030F0702030302020204" pitchFamily="66" charset="0"/>
              </a:rPr>
              <a:t>LEIA </a:t>
            </a: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OS </a:t>
            </a:r>
            <a:r>
              <a:rPr lang="pt-BR" sz="1300" dirty="0">
                <a:solidFill>
                  <a:prstClr val="black"/>
                </a:solidFill>
                <a:latin typeface="Comic Sans MS" panose="030F0702030302020204" pitchFamily="66" charset="0"/>
              </a:rPr>
              <a:t>VERSOS ABAIXO QUE </a:t>
            </a:r>
            <a:endParaRPr lang="pt-BR" sz="13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FALAM </a:t>
            </a:r>
            <a:r>
              <a:rPr lang="pt-BR" sz="1300" dirty="0">
                <a:solidFill>
                  <a:prstClr val="black"/>
                </a:solidFill>
                <a:latin typeface="Comic Sans MS" panose="030F0702030302020204" pitchFamily="66" charset="0"/>
              </a:rPr>
              <a:t>SOBRE A INDEPENDÊNCIA </a:t>
            </a:r>
            <a:endParaRPr lang="pt-BR" sz="13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DO </a:t>
            </a:r>
            <a:r>
              <a:rPr lang="pt-BR" sz="1300" dirty="0">
                <a:solidFill>
                  <a:prstClr val="black"/>
                </a:solidFill>
                <a:latin typeface="Comic Sans MS" panose="030F0702030302020204" pitchFamily="66" charset="0"/>
              </a:rPr>
              <a:t>NOSSO </a:t>
            </a:r>
            <a:r>
              <a:rPr lang="pt-BR" sz="13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PAÍS.</a:t>
            </a:r>
            <a:endParaRPr lang="pt-BR" sz="13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332656" y="391069"/>
            <a:ext cx="6093277" cy="1156595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32656" y="1706392"/>
            <a:ext cx="6093277" cy="7258096"/>
          </a:xfrm>
          <a:prstGeom prst="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61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04664" y="549455"/>
            <a:ext cx="5976664" cy="8411843"/>
            <a:chOff x="332656" y="549455"/>
            <a:chExt cx="5976664" cy="8411843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074" y="1907704"/>
              <a:ext cx="5363222" cy="360040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548680" y="645240"/>
              <a:ext cx="5544616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ENIGMA</a:t>
              </a:r>
            </a:p>
            <a:p>
              <a:pPr algn="ctr"/>
              <a:endParaRPr lang="pt-B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  <a:p>
              <a:pPr algn="just"/>
              <a:r>
                <a:rPr lang="pt-BR" sz="1500" b="1" dirty="0" smtClean="0">
                  <a:latin typeface="Comic Sans MS" panose="030F0702030302020204" pitchFamily="66" charset="0"/>
                </a:rPr>
                <a:t>1- </a:t>
              </a:r>
              <a:r>
                <a:rPr lang="pt-BR" sz="1500" dirty="0" smtClean="0">
                  <a:latin typeface="Comic Sans MS" panose="030F0702030302020204" pitchFamily="66" charset="0"/>
                </a:rPr>
                <a:t>ESCREVA A PRIMEIRA LETRA DE CADA FIGURA E DESCUBRA QUAL É A FRASE:</a:t>
              </a:r>
              <a:endParaRPr lang="pt-BR" sz="1500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92696" y="5868144"/>
              <a:ext cx="5315816" cy="309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b="1" dirty="0" smtClean="0">
                  <a:latin typeface="Comic Sans MS" panose="030F0702030302020204" pitchFamily="66" charset="0"/>
                </a:rPr>
                <a:t>2-</a:t>
              </a:r>
              <a:r>
                <a:rPr lang="pt-BR" sz="1500" dirty="0" smtClean="0">
                  <a:latin typeface="Comic Sans MS" panose="030F0702030302020204" pitchFamily="66" charset="0"/>
                </a:rPr>
                <a:t> VAMOS RESPONDER TAMBÉM :</a:t>
              </a:r>
            </a:p>
            <a:p>
              <a:endParaRPr lang="pt-BR" sz="1500" dirty="0" smtClean="0">
                <a:latin typeface="Comic Sans MS" panose="030F0702030302020204" pitchFamily="66" charset="0"/>
              </a:endParaRPr>
            </a:p>
            <a:p>
              <a:pPr marL="285750" indent="-285750">
                <a:buFontTx/>
                <a:buChar char="-"/>
              </a:pPr>
              <a:r>
                <a:rPr lang="pt-BR" sz="1500" dirty="0" smtClean="0">
                  <a:latin typeface="Comic Sans MS" panose="030F0702030302020204" pitchFamily="66" charset="0"/>
                </a:rPr>
                <a:t>O NOME DO NOSSO PAÍS:</a:t>
              </a:r>
            </a:p>
            <a:p>
              <a:pPr marL="285750" indent="-285750">
                <a:buFontTx/>
                <a:buChar char="-"/>
              </a:pPr>
              <a:endParaRPr lang="pt-BR" sz="1500" dirty="0" smtClean="0">
                <a:latin typeface="Comic Sans MS" panose="030F0702030302020204" pitchFamily="66" charset="0"/>
              </a:endParaRPr>
            </a:p>
            <a:p>
              <a:r>
                <a:rPr lang="pt-BR" sz="1500" dirty="0" smtClean="0">
                  <a:latin typeface="Comic Sans MS" panose="030F0702030302020204" pitchFamily="66" charset="0"/>
                </a:rPr>
                <a:t>_______________________________________</a:t>
              </a:r>
            </a:p>
            <a:p>
              <a:endParaRPr lang="pt-BR" sz="1500" dirty="0" smtClean="0">
                <a:latin typeface="Comic Sans MS" panose="030F0702030302020204" pitchFamily="66" charset="0"/>
              </a:endParaRPr>
            </a:p>
            <a:p>
              <a:pPr marL="285750" indent="-285750">
                <a:buFontTx/>
                <a:buChar char="-"/>
              </a:pPr>
              <a:r>
                <a:rPr lang="pt-BR" sz="1500" dirty="0" smtClean="0">
                  <a:latin typeface="Comic Sans MS" panose="030F0702030302020204" pitchFamily="66" charset="0"/>
                </a:rPr>
                <a:t>O NOME DO NOSSO ESTADO:</a:t>
              </a:r>
            </a:p>
            <a:p>
              <a:pPr marL="285750" indent="-285750">
                <a:buFontTx/>
                <a:buChar char="-"/>
              </a:pPr>
              <a:endParaRPr lang="pt-BR" sz="1500" dirty="0" smtClean="0">
                <a:latin typeface="Comic Sans MS" panose="030F0702030302020204" pitchFamily="66" charset="0"/>
              </a:endParaRPr>
            </a:p>
            <a:p>
              <a:r>
                <a:rPr lang="pt-BR" sz="1500" dirty="0" smtClean="0">
                  <a:latin typeface="Comic Sans MS" panose="030F0702030302020204" pitchFamily="66" charset="0"/>
                </a:rPr>
                <a:t>_______________________________________</a:t>
              </a:r>
              <a:endParaRPr lang="pt-BR" sz="1500" dirty="0">
                <a:latin typeface="Comic Sans MS" panose="030F0702030302020204" pitchFamily="66" charset="0"/>
              </a:endParaRPr>
            </a:p>
            <a:p>
              <a:endParaRPr lang="pt-BR" sz="1500" dirty="0" smtClean="0">
                <a:latin typeface="Comic Sans MS" panose="030F0702030302020204" pitchFamily="66" charset="0"/>
              </a:endParaRPr>
            </a:p>
            <a:p>
              <a:pPr marL="285750" indent="-285750">
                <a:buFontTx/>
                <a:buChar char="-"/>
              </a:pPr>
              <a:r>
                <a:rPr lang="pt-BR" sz="1500" dirty="0" smtClean="0">
                  <a:latin typeface="Comic Sans MS" panose="030F0702030302020204" pitchFamily="66" charset="0"/>
                </a:rPr>
                <a:t>O NOME DA NOSSA CIDADE</a:t>
              </a:r>
              <a:r>
                <a:rPr lang="pt-BR" sz="1500" dirty="0" smtClean="0"/>
                <a:t>:</a:t>
              </a:r>
            </a:p>
            <a:p>
              <a:pPr marL="285750" indent="-285750">
                <a:buFontTx/>
                <a:buChar char="-"/>
              </a:pPr>
              <a:endParaRPr lang="pt-BR" sz="1500" dirty="0" smtClean="0"/>
            </a:p>
            <a:p>
              <a:r>
                <a:rPr lang="pt-BR" sz="1500" dirty="0" smtClean="0"/>
                <a:t>___________________________________________________</a:t>
              </a:r>
              <a:endParaRPr lang="pt-BR" sz="1500" dirty="0"/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332656" y="549455"/>
              <a:ext cx="5976664" cy="1214233"/>
            </a:xfrm>
            <a:prstGeom prst="roundRect">
              <a:avLst/>
            </a:prstGeom>
            <a:noFill/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Retângulo de cantos arredondados 1"/>
          <p:cNvSpPr/>
          <p:nvPr/>
        </p:nvSpPr>
        <p:spPr>
          <a:xfrm>
            <a:off x="404664" y="5580112"/>
            <a:ext cx="6120680" cy="3415643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55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44460" y="444281"/>
            <a:ext cx="5685792" cy="8232175"/>
            <a:chOff x="644460" y="323528"/>
            <a:chExt cx="5685792" cy="823217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0667" y="2739332"/>
              <a:ext cx="3889585" cy="865707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5" t="16892" r="8137" b="6156"/>
            <a:stretch/>
          </p:blipFill>
          <p:spPr>
            <a:xfrm>
              <a:off x="887788" y="1763688"/>
              <a:ext cx="5133500" cy="6792015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644460" y="521549"/>
              <a:ext cx="54488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u="sng" dirty="0" smtClean="0">
                  <a:latin typeface="Comic Sans MS" panose="030F0702030302020204" pitchFamily="66" charset="0"/>
                </a:rPr>
                <a:t>3- </a:t>
              </a:r>
              <a:r>
                <a:rPr lang="pt-BR" sz="1400" u="sng" dirty="0" smtClean="0">
                  <a:latin typeface="Comic Sans MS" panose="030F0702030302020204" pitchFamily="66" charset="0"/>
                </a:rPr>
                <a:t>CAÇA-PALAVRAS</a:t>
              </a:r>
            </a:p>
            <a:p>
              <a:pPr algn="ctr"/>
              <a:endParaRPr lang="pt-BR" sz="1400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pt-BR" sz="1400" dirty="0" smtClean="0">
                  <a:latin typeface="Comic Sans MS" panose="030F0702030302020204" pitchFamily="66" charset="0"/>
                </a:rPr>
                <a:t>ENCOTRE NO CAÇA-PALAVRAS AS PALAVRAS: </a:t>
              </a:r>
            </a:p>
            <a:p>
              <a:pPr algn="ctr"/>
              <a:r>
                <a:rPr lang="pt-BR" sz="1400" b="1" dirty="0" smtClean="0">
                  <a:latin typeface="Comic Sans MS" panose="030F0702030302020204" pitchFamily="66" charset="0"/>
                </a:rPr>
                <a:t>PEDRO – BRASIL – SETEMBRO- IPIRANGA – MORTE.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268760" y="2435023"/>
              <a:ext cx="3600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100" dirty="0" smtClean="0">
                  <a:latin typeface="Comic Sans MS" panose="030F0702030302020204" pitchFamily="66" charset="0"/>
                </a:rPr>
                <a:t>DOM </a:t>
              </a:r>
              <a:r>
                <a:rPr lang="pt-BR" sz="1100" b="1" u="sng" dirty="0" smtClean="0">
                  <a:latin typeface="Comic Sans MS" panose="030F0702030302020204" pitchFamily="66" charset="0"/>
                </a:rPr>
                <a:t>PEDRO</a:t>
              </a:r>
              <a:r>
                <a:rPr lang="pt-BR" sz="1100" dirty="0" smtClean="0">
                  <a:latin typeface="Comic Sans MS" panose="030F0702030302020204" pitchFamily="66" charset="0"/>
                </a:rPr>
                <a:t> I ESTAVA EM SÃO PAULO QUANDO DECLAROU A INDEPENDÊNCIA DO </a:t>
              </a:r>
              <a:r>
                <a:rPr lang="pt-BR" sz="1100" b="1" u="sng" dirty="0" smtClean="0">
                  <a:latin typeface="Comic Sans MS" panose="030F0702030302020204" pitchFamily="66" charset="0"/>
                </a:rPr>
                <a:t>BRASIL </a:t>
              </a:r>
              <a:r>
                <a:rPr lang="pt-BR" sz="1100" dirty="0" smtClean="0">
                  <a:latin typeface="Comic Sans MS" panose="030F0702030302020204" pitchFamily="66" charset="0"/>
                </a:rPr>
                <a:t>NO DIA 7 DE </a:t>
              </a:r>
              <a:r>
                <a:rPr lang="pt-BR" sz="1100" b="1" u="sng" dirty="0" smtClean="0">
                  <a:latin typeface="Comic Sans MS" panose="030F0702030302020204" pitchFamily="66" charset="0"/>
                </a:rPr>
                <a:t>SETEMBRO</a:t>
              </a:r>
              <a:r>
                <a:rPr lang="pt-BR" sz="1100" dirty="0" smtClean="0">
                  <a:latin typeface="Comic Sans MS" panose="030F0702030302020204" pitchFamily="66" charset="0"/>
                </a:rPr>
                <a:t> DE 1822.</a:t>
              </a:r>
            </a:p>
            <a:p>
              <a:pPr algn="just"/>
              <a:r>
                <a:rPr lang="pt-BR" sz="1100" dirty="0" smtClean="0">
                  <a:latin typeface="Comic Sans MS" panose="030F0702030302020204" pitchFamily="66" charset="0"/>
                </a:rPr>
                <a:t>FOI AS MARGENS DO RIO </a:t>
              </a:r>
              <a:r>
                <a:rPr lang="pt-BR" sz="1100" b="1" u="sng" dirty="0" smtClean="0">
                  <a:latin typeface="Comic Sans MS" panose="030F0702030302020204" pitchFamily="66" charset="0"/>
                </a:rPr>
                <a:t>IPIRANGA</a:t>
              </a:r>
              <a:r>
                <a:rPr lang="pt-BR" sz="1100" dirty="0" smtClean="0">
                  <a:latin typeface="Comic Sans MS" panose="030F0702030302020204" pitchFamily="66" charset="0"/>
                </a:rPr>
                <a:t> QUE GRITOU A FAMOSA FRASE: </a:t>
              </a:r>
              <a:r>
                <a:rPr lang="pt-BR" sz="1100" b="1" u="sng" dirty="0" smtClean="0">
                  <a:latin typeface="Comic Sans MS" panose="030F0702030302020204" pitchFamily="66" charset="0"/>
                </a:rPr>
                <a:t>INDEPENDÊNCIA OU MORTE.</a:t>
              </a:r>
              <a:endParaRPr lang="pt-BR" sz="1100" b="1" u="sng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743772" y="323528"/>
              <a:ext cx="5421532" cy="1440160"/>
            </a:xfrm>
            <a:prstGeom prst="roundRect">
              <a:avLst/>
            </a:prstGeom>
            <a:noFill/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1255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/>
          <p:cNvSpPr/>
          <p:nvPr/>
        </p:nvSpPr>
        <p:spPr>
          <a:xfrm>
            <a:off x="548680" y="467544"/>
            <a:ext cx="5724936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37"/>
          <a:stretch/>
        </p:blipFill>
        <p:spPr>
          <a:xfrm>
            <a:off x="782556" y="2490147"/>
            <a:ext cx="5400000" cy="63568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20688" y="637109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 smtClean="0">
                <a:latin typeface="Comic Sans MS" panose="030F0702030302020204" pitchFamily="66" charset="0"/>
              </a:rPr>
              <a:t>AS MARGENS DO RIO IPIRANGA DOM PEDRO I GRITOU: </a:t>
            </a:r>
            <a:r>
              <a:rPr lang="pt-BR" sz="1500" b="1" dirty="0" smtClean="0">
                <a:latin typeface="Comic Sans MS" panose="030F0702030302020204" pitchFamily="66" charset="0"/>
              </a:rPr>
              <a:t>INDEPÊNCIA OU MORTE!</a:t>
            </a:r>
          </a:p>
          <a:p>
            <a:endParaRPr lang="pt-BR" sz="1500" dirty="0">
              <a:latin typeface="Comic Sans MS" panose="030F0702030302020204" pitchFamily="66" charset="0"/>
            </a:endParaRPr>
          </a:p>
          <a:p>
            <a:endParaRPr lang="pt-BR" sz="1500" dirty="0">
              <a:latin typeface="Comic Sans MS" panose="030F0702030302020204" pitchFamily="66" charset="0"/>
            </a:endParaRPr>
          </a:p>
          <a:p>
            <a:pPr algn="just"/>
            <a:r>
              <a:rPr lang="pt-BR" sz="1500" b="1" dirty="0">
                <a:latin typeface="Comic Sans MS" panose="030F0702030302020204" pitchFamily="66" charset="0"/>
              </a:rPr>
              <a:t>4</a:t>
            </a:r>
            <a:r>
              <a:rPr lang="pt-BR" sz="1500" b="1" dirty="0" smtClean="0">
                <a:latin typeface="Comic Sans MS" panose="030F0702030302020204" pitchFamily="66" charset="0"/>
              </a:rPr>
              <a:t>- </a:t>
            </a:r>
            <a:r>
              <a:rPr lang="pt-BR" sz="1500" dirty="0" smtClean="0">
                <a:latin typeface="Comic Sans MS" panose="030F0702030302020204" pitchFamily="66" charset="0"/>
              </a:rPr>
              <a:t>AGORA É A SUA VEZ... AJUDE DOM PEDRO A NUMERAR SUAS ESPADAS NA ORDEM CORRETA:</a:t>
            </a:r>
            <a:endParaRPr lang="pt-BR" sz="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2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4664" y="666725"/>
            <a:ext cx="5976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Comic Sans MS" panose="030F0702030302020204" pitchFamily="66" charset="0"/>
              </a:rPr>
              <a:t>QUANDO A TERRA FIRME APARECEU...</a:t>
            </a:r>
          </a:p>
          <a:p>
            <a:pPr algn="ctr"/>
            <a:r>
              <a:rPr lang="pt-BR" sz="1400" dirty="0" smtClean="0">
                <a:latin typeface="Comic Sans MS" panose="030F0702030302020204" pitchFamily="66" charset="0"/>
              </a:rPr>
              <a:t>ENCONTRARAM UM PAÍS CHEIO DE RIQUEZAS, MUITOS ÍNDIOS E ENCANTOS MIL...</a:t>
            </a:r>
          </a:p>
          <a:p>
            <a:pPr algn="ctr"/>
            <a:endParaRPr lang="pt-BR" sz="1400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1400" b="1" dirty="0">
                <a:latin typeface="Comic Sans MS" panose="030F0702030302020204" pitchFamily="66" charset="0"/>
              </a:rPr>
              <a:t>5</a:t>
            </a:r>
            <a:r>
              <a:rPr lang="pt-BR" sz="1400" b="1" dirty="0" smtClean="0">
                <a:latin typeface="Comic Sans MS" panose="030F0702030302020204" pitchFamily="66" charset="0"/>
              </a:rPr>
              <a:t>-</a:t>
            </a:r>
            <a:r>
              <a:rPr lang="pt-BR" sz="1400" dirty="0" smtClean="0">
                <a:latin typeface="Comic Sans MS" panose="030F0702030302020204" pitchFamily="66" charset="0"/>
              </a:rPr>
              <a:t> RECORTE OS ÍNDIOS E COLE-OS DENTRO DO MAPA DO BRASIL. (IMAGENS NOS ANEXOS)</a:t>
            </a:r>
            <a:endParaRPr lang="pt-BR" sz="1400" dirty="0">
              <a:latin typeface="Comic Sans MS" panose="030F0702030302020204" pitchFamily="66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54" b="12074"/>
          <a:stretch/>
        </p:blipFill>
        <p:spPr>
          <a:xfrm>
            <a:off x="188640" y="2411760"/>
            <a:ext cx="6525344" cy="6660232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332657" y="545485"/>
            <a:ext cx="6192688" cy="1650251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7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6672" y="539552"/>
            <a:ext cx="56886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b="1" dirty="0">
                <a:latin typeface="Comic Sans MS" panose="030F0702030302020204" pitchFamily="66" charset="0"/>
              </a:rPr>
              <a:t>6</a:t>
            </a:r>
            <a:r>
              <a:rPr lang="pt-BR" sz="1700" b="1" dirty="0" smtClean="0">
                <a:latin typeface="Comic Sans MS" panose="030F0702030302020204" pitchFamily="66" charset="0"/>
              </a:rPr>
              <a:t>-</a:t>
            </a:r>
            <a:r>
              <a:rPr lang="pt-BR" sz="1700" dirty="0" smtClean="0">
                <a:latin typeface="Comic Sans MS" panose="030F0702030302020204" pitchFamily="66" charset="0"/>
              </a:rPr>
              <a:t> RECORTE AS FORMAS GEOMÉTRICAS  E MONTE AQUI A SUA BANDEIRA DO BRASIL (IMAGENS NOS ANEXOS).</a:t>
            </a:r>
            <a:endParaRPr lang="pt-BR" sz="1700" dirty="0">
              <a:latin typeface="Comic Sans MS" panose="030F0702030302020204" pitchFamily="66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564751" y="1691680"/>
            <a:ext cx="5744569" cy="3316092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48680" y="5580112"/>
            <a:ext cx="3334567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Comic Sans MS" panose="030F0702030302020204" pitchFamily="66" charset="0"/>
              </a:rPr>
              <a:t>ESTA É A BANDEIRA DO:</a:t>
            </a:r>
          </a:p>
          <a:p>
            <a:endParaRPr lang="pt-BR" sz="1500" dirty="0">
              <a:latin typeface="Comic Sans MS" panose="030F0702030302020204" pitchFamily="66" charset="0"/>
            </a:endParaRPr>
          </a:p>
          <a:p>
            <a:endParaRPr lang="pt-BR" sz="800" dirty="0" smtClean="0">
              <a:latin typeface="Comic Sans MS" panose="030F0702030302020204" pitchFamily="66" charset="0"/>
            </a:endParaRPr>
          </a:p>
          <a:p>
            <a:endParaRPr lang="pt-BR" sz="1600" dirty="0" smtClean="0">
              <a:latin typeface="Comic Sans MS" panose="030F0702030302020204" pitchFamily="66" charset="0"/>
            </a:endParaRPr>
          </a:p>
          <a:p>
            <a:r>
              <a:rPr lang="pt-BR" sz="1600" dirty="0" smtClean="0">
                <a:latin typeface="Comic Sans MS" panose="030F0702030302020204" pitchFamily="66" charset="0"/>
              </a:rPr>
              <a:t>AS CORES DA BANDEIRA SÃO:</a:t>
            </a:r>
          </a:p>
          <a:p>
            <a:endParaRPr lang="pt-BR" sz="1500" dirty="0">
              <a:latin typeface="Comic Sans MS" panose="030F0702030302020204" pitchFamily="66" charset="0"/>
            </a:endParaRPr>
          </a:p>
          <a:p>
            <a:endParaRPr lang="pt-BR" sz="1500" dirty="0" smtClean="0">
              <a:latin typeface="Comic Sans MS" panose="030F0702030302020204" pitchFamily="66" charset="0"/>
            </a:endParaRPr>
          </a:p>
          <a:p>
            <a:endParaRPr lang="pt-BR" sz="1500" dirty="0">
              <a:latin typeface="Comic Sans MS" panose="030F0702030302020204" pitchFamily="66" charset="0"/>
            </a:endParaRPr>
          </a:p>
          <a:p>
            <a:endParaRPr lang="pt-BR" sz="1500" dirty="0" smtClean="0">
              <a:latin typeface="Comic Sans MS" panose="030F0702030302020204" pitchFamily="66" charset="0"/>
            </a:endParaRPr>
          </a:p>
          <a:p>
            <a:endParaRPr lang="pt-BR" sz="1500" dirty="0">
              <a:latin typeface="Comic Sans MS" panose="030F0702030302020204" pitchFamily="66" charset="0"/>
            </a:endParaRPr>
          </a:p>
          <a:p>
            <a:endParaRPr lang="pt-BR" sz="1500" dirty="0" smtClean="0">
              <a:latin typeface="Comic Sans MS" panose="030F0702030302020204" pitchFamily="66" charset="0"/>
            </a:endParaRPr>
          </a:p>
          <a:p>
            <a:endParaRPr lang="pt-BR" sz="1500" dirty="0">
              <a:latin typeface="Comic Sans MS" panose="030F0702030302020204" pitchFamily="66" charset="0"/>
            </a:endParaRPr>
          </a:p>
          <a:p>
            <a:endParaRPr lang="pt-BR" sz="1500" dirty="0" smtClean="0">
              <a:latin typeface="Comic Sans MS" panose="030F0702030302020204" pitchFamily="66" charset="0"/>
            </a:endParaRPr>
          </a:p>
          <a:p>
            <a:r>
              <a:rPr lang="pt-BR" sz="1600" dirty="0" smtClean="0">
                <a:latin typeface="Comic Sans MS" panose="030F0702030302020204" pitchFamily="66" charset="0"/>
              </a:rPr>
              <a:t>QUANTAS CORES SÃO:  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08046" y="5508104"/>
            <a:ext cx="2613242" cy="504056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480054" y="7596336"/>
            <a:ext cx="2613242" cy="504056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20688" y="7596336"/>
            <a:ext cx="2613242" cy="504056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480054" y="6948264"/>
            <a:ext cx="2613242" cy="504056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20688" y="6948264"/>
            <a:ext cx="2613242" cy="504056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233930" y="8422631"/>
            <a:ext cx="863930" cy="469849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62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6672" y="542454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Comic Sans MS" panose="030F0702030302020204" pitchFamily="66" charset="0"/>
              </a:rPr>
              <a:t>7</a:t>
            </a:r>
            <a:r>
              <a:rPr lang="pt-BR" sz="1600" b="1" dirty="0" smtClean="0">
                <a:latin typeface="Comic Sans MS" panose="030F0702030302020204" pitchFamily="66" charset="0"/>
              </a:rPr>
              <a:t>-</a:t>
            </a:r>
            <a:r>
              <a:rPr lang="pt-BR" sz="1600" dirty="0" smtClean="0">
                <a:latin typeface="Comic Sans MS" panose="030F0702030302020204" pitchFamily="66" charset="0"/>
              </a:rPr>
              <a:t> VOCÊ GOSTA DE MORAR NO BRASIL?</a:t>
            </a:r>
          </a:p>
          <a:p>
            <a:pPr algn="just"/>
            <a:r>
              <a:rPr lang="pt-BR" sz="1600" dirty="0" smtClean="0">
                <a:latin typeface="Comic Sans MS" panose="030F0702030302020204" pitchFamily="66" charset="0"/>
              </a:rPr>
              <a:t>UTILIZE O ESPAÇO ABAIXO E FAÇA UM LINDO DESENHO DAS COISAS QUE VOCÊ MAIS GOSTA EM NOSSO PAÍS: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260648" y="1763688"/>
            <a:ext cx="6336704" cy="6921159"/>
          </a:xfrm>
          <a:prstGeom prst="roundRect">
            <a:avLst/>
          </a:prstGeom>
          <a:solidFill>
            <a:schemeClr val="bg1"/>
          </a:solidFill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47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48680" y="3905344"/>
            <a:ext cx="5785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latin typeface="Comic Sans MS" panose="030F0702030302020204" pitchFamily="66" charset="0"/>
              </a:rPr>
              <a:t>9</a:t>
            </a:r>
            <a:r>
              <a:rPr lang="pt-BR" sz="1400" b="1" dirty="0" smtClean="0">
                <a:latin typeface="Comic Sans MS" panose="030F0702030302020204" pitchFamily="66" charset="0"/>
              </a:rPr>
              <a:t>- </a:t>
            </a:r>
            <a:r>
              <a:rPr lang="pt-BR" sz="1400" dirty="0" smtClean="0">
                <a:latin typeface="Comic Sans MS" panose="030F0702030302020204" pitchFamily="66" charset="0"/>
              </a:rPr>
              <a:t>COMPLETE O QUADRO ABAIXO COM O QUE SE  PEDE, EM SEGUIDA PINTE O DESENHO DA PRIMAVERA, DEIXANDO-O  BEM COLORIDO:</a:t>
            </a:r>
            <a:endParaRPr lang="pt-BR" sz="1400" dirty="0">
              <a:latin typeface="Comic Sans MS" panose="030F0702030302020204" pitchFamily="66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692696" y="4860032"/>
            <a:ext cx="5544616" cy="3960440"/>
            <a:chOff x="596195" y="4067944"/>
            <a:chExt cx="5544616" cy="3960440"/>
          </a:xfrm>
        </p:grpSpPr>
        <p:pic>
          <p:nvPicPr>
            <p:cNvPr id="2054" name="Picture 6" descr="C:\Users\GALVAO\Desktop\f973b5acc2690c7f3a5c3dd5ba9df307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95" y="4067944"/>
              <a:ext cx="5544616" cy="3960440"/>
            </a:xfrm>
            <a:prstGeom prst="rect">
              <a:avLst/>
            </a:prstGeom>
            <a:noFill/>
            <a:ln w="31750" cmpd="thickThin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871176" y="7093441"/>
              <a:ext cx="9460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dirty="0" smtClean="0">
                  <a:latin typeface="Comic Sans MS" panose="030F0702030302020204" pitchFamily="66" charset="0"/>
                </a:rPr>
                <a:t>PRIMEIRA </a:t>
              </a:r>
            </a:p>
            <a:p>
              <a:pPr algn="ctr"/>
              <a:r>
                <a:rPr lang="pt-BR" sz="1100" dirty="0" smtClean="0">
                  <a:latin typeface="Comic Sans MS" panose="030F0702030302020204" pitchFamily="66" charset="0"/>
                </a:rPr>
                <a:t>LETRA</a:t>
              </a:r>
              <a:endParaRPr lang="pt-BR" sz="11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233718" y="7093441"/>
              <a:ext cx="8082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dirty="0" smtClean="0">
                  <a:latin typeface="Comic Sans MS" panose="030F0702030302020204" pitchFamily="66" charset="0"/>
                </a:rPr>
                <a:t>ÚLTIMA </a:t>
              </a:r>
            </a:p>
            <a:p>
              <a:pPr algn="ctr"/>
              <a:r>
                <a:rPr lang="pt-BR" sz="1100" dirty="0" smtClean="0">
                  <a:latin typeface="Comic Sans MS" panose="030F0702030302020204" pitchFamily="66" charset="0"/>
                </a:rPr>
                <a:t>LETRA</a:t>
              </a:r>
              <a:endParaRPr lang="pt-BR" sz="1100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622084" y="7093441"/>
              <a:ext cx="994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dirty="0" smtClean="0">
                  <a:latin typeface="Comic Sans MS" panose="030F0702030302020204" pitchFamily="66" charset="0"/>
                </a:rPr>
                <a:t>NÚMERO</a:t>
              </a:r>
            </a:p>
            <a:p>
              <a:pPr algn="ctr"/>
              <a:r>
                <a:rPr lang="pt-BR" sz="1100" dirty="0" smtClean="0">
                  <a:latin typeface="Comic Sans MS" panose="030F0702030302020204" pitchFamily="66" charset="0"/>
                </a:rPr>
                <a:t>DE VOGAIS</a:t>
              </a:r>
              <a:endParaRPr lang="pt-BR" sz="1100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946281" y="7093441"/>
              <a:ext cx="96693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100" dirty="0" smtClean="0">
                  <a:latin typeface="Comic Sans MS" panose="030F0702030302020204" pitchFamily="66" charset="0"/>
                </a:rPr>
                <a:t>TOTAL </a:t>
              </a:r>
            </a:p>
            <a:p>
              <a:pPr algn="ctr"/>
              <a:r>
                <a:rPr lang="pt-BR" sz="1100" dirty="0" smtClean="0">
                  <a:latin typeface="Comic Sans MS" panose="030F0702030302020204" pitchFamily="66" charset="0"/>
                </a:rPr>
                <a:t>DE LETRAS</a:t>
              </a:r>
              <a:endParaRPr lang="pt-BR" sz="11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055" name="Picture 7" descr="C:\Users\GALVAO\Desktop\desenho-da-primavera-para-colorir-estacao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625088"/>
            <a:ext cx="4785194" cy="142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75125" y="2123728"/>
            <a:ext cx="59747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8- </a:t>
            </a:r>
            <a:r>
              <a:rPr lang="pt-BR" sz="1400" dirty="0" smtClean="0">
                <a:latin typeface="Comic Sans MS" panose="030F0702030302020204" pitchFamily="66" charset="0"/>
              </a:rPr>
              <a:t>PRIMAVERA É A ÉPOCA MAIS COLORIDA E ALEGRE DO ANO.</a:t>
            </a:r>
          </a:p>
          <a:p>
            <a:pPr algn="ctr"/>
            <a:r>
              <a:rPr lang="pt-BR" sz="1400" dirty="0" smtClean="0">
                <a:latin typeface="Comic Sans MS" panose="030F0702030302020204" pitchFamily="66" charset="0"/>
              </a:rPr>
              <a:t>TAMBÉM É CONHECIDA COMO A ESTAÇÃO DAS:</a:t>
            </a:r>
          </a:p>
          <a:p>
            <a:pPr algn="ctr"/>
            <a:endParaRPr lang="pt-BR" sz="1400" dirty="0">
              <a:latin typeface="Comic Sans MS" panose="030F0702030302020204" pitchFamily="66" charset="0"/>
            </a:endParaRPr>
          </a:p>
          <a:p>
            <a:pPr algn="ctr"/>
            <a:endParaRPr lang="pt-BR" sz="1400" dirty="0">
              <a:latin typeface="Comic Sans MS" panose="030F0702030302020204" pitchFamily="66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44824" y="2915816"/>
            <a:ext cx="3096344" cy="477054"/>
          </a:xfrm>
          <a:prstGeom prst="rect">
            <a:avLst/>
          </a:prstGeom>
          <a:noFill/>
          <a:ln w="31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6" name="Picture 8" descr="C:\Users\GALVAO\Desktop\desenhos-de-flores-para-colorir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20" y="2780277"/>
            <a:ext cx="806972" cy="71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GALVAO\Desktop\desenhos-de-flores-para-colorir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16" y="2780277"/>
            <a:ext cx="806972" cy="71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6466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5112</TotalTime>
  <Words>612</Words>
  <Application>Microsoft Office PowerPoint</Application>
  <PresentationFormat>Apresentação na tela (4:3)</PresentationFormat>
  <Paragraphs>126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GALVAO</dc:creator>
  <cp:lastModifiedBy>CEMEI</cp:lastModifiedBy>
  <cp:revision>256</cp:revision>
  <dcterms:created xsi:type="dcterms:W3CDTF">2020-06-16T23:26:37Z</dcterms:created>
  <dcterms:modified xsi:type="dcterms:W3CDTF">2020-09-08T16:54:26Z</dcterms:modified>
</cp:coreProperties>
</file>