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6858000" cy="9144000" type="screen4x3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076" y="-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511EA-FD48-4C8D-9865-D081F281E5B7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10D3-9370-4C7B-86A9-23CD84E94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02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810D3-9370-4C7B-86A9-23CD84E944E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20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41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8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1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8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80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8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8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10BE-7488-4CC1-91D5-4412A53F06A0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04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hyperlink" Target="https://www.youtube.com/watch?v=gkJiLM3S8MI&amp;t=22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2347" y="805225"/>
            <a:ext cx="602098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CENTRO MUNICIPAL DE EDUCAÇÃO INFANTIL – GALVÃO-SC</a:t>
            </a:r>
          </a:p>
          <a:p>
            <a:endParaRPr lang="pt-BR" sz="15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pt-BR" sz="1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PROFESSORAS: MARCELLI POSSAN DE FREITAS</a:t>
            </a:r>
          </a:p>
          <a:p>
            <a:r>
              <a:rPr lang="pt-BR" sz="1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  CAROLINE FATINI BEZ BATTI</a:t>
            </a:r>
          </a:p>
          <a:p>
            <a:r>
              <a:rPr lang="pt-BR" sz="1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  LUZIA ERLANI GONÇALVES </a:t>
            </a:r>
            <a:r>
              <a:rPr lang="pt-BR" sz="15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LUSSANI</a:t>
            </a:r>
          </a:p>
          <a:p>
            <a:endParaRPr lang="pt-BR" sz="15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pt-BR" sz="15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ALUNO (A): __________________________TURMA:_______</a:t>
            </a:r>
            <a:endParaRPr lang="pt-BR" sz="15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2483768"/>
            <a:ext cx="5904656" cy="590465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60648" y="323529"/>
            <a:ext cx="6309021" cy="8568952"/>
          </a:xfrm>
          <a:prstGeom prst="rect">
            <a:avLst/>
          </a:prstGeom>
          <a:noFill/>
          <a:ln w="57150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064942" y="8527055"/>
            <a:ext cx="13163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09/10/2020</a:t>
            </a:r>
            <a:endParaRPr lang="pt-BR" sz="15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ALVAO\Desktop\Imagem1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547664"/>
            <a:ext cx="6669360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24744" y="539552"/>
            <a:ext cx="4708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Comic Sans MS" panose="030F0702030302020204" pitchFamily="66" charset="0"/>
              </a:rPr>
              <a:t>8-</a:t>
            </a:r>
            <a:r>
              <a:rPr lang="pt-BR" sz="1600" dirty="0" smtClean="0">
                <a:latin typeface="Comic Sans MS" panose="030F0702030302020204" pitchFamily="66" charset="0"/>
              </a:rPr>
              <a:t> QUAL É O SEU BRINQUEDO PREFERIDO? </a:t>
            </a:r>
          </a:p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DESENHE-O NO QUADRO ABAIXO.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76672" y="395536"/>
            <a:ext cx="5949528" cy="864096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46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ALVAO\Desktop\Imagem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54124"/>
            <a:ext cx="6467475" cy="871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00002" y="539552"/>
            <a:ext cx="34579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FESTEJAR ANIVERSÁRIO,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COM BALA, BOLO E BALÃO!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BRINCAR COM MUITOS AMIGOS...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DAR PULOS NO COLCHÃO!</a:t>
            </a:r>
            <a:endParaRPr lang="pt-BR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692696" y="1979712"/>
            <a:ext cx="3312368" cy="864096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92452" y="2051720"/>
            <a:ext cx="316785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300" b="1" dirty="0" smtClean="0">
                <a:latin typeface="Comic Sans MS" panose="030F0702030302020204" pitchFamily="66" charset="0"/>
              </a:rPr>
              <a:t>9- </a:t>
            </a:r>
            <a:r>
              <a:rPr lang="pt-BR" sz="1300" dirty="0" smtClean="0">
                <a:latin typeface="Comic Sans MS" panose="030F0702030302020204" pitchFamily="66" charset="0"/>
              </a:rPr>
              <a:t>ENCONTRE NO CAÇA PALAVRAS </a:t>
            </a: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latin typeface="Comic Sans MS" panose="030F0702030302020204" pitchFamily="66" charset="0"/>
              </a:rPr>
              <a:t>COISAS QUE CRIANÇA GOSTA: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1425" y="8265894"/>
            <a:ext cx="6195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600" dirty="0" smtClean="0">
                <a:latin typeface="Comic Sans MS" panose="030F0702030302020204" pitchFamily="66" charset="0"/>
              </a:rPr>
              <a:t>DOCES – PISCINA – FUTEBOL – BRINQUEDO – TV - FESTA  </a:t>
            </a:r>
            <a:endParaRPr lang="pt-B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5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ALVAO\Desktop\Imagem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3" y="96824"/>
            <a:ext cx="6600825" cy="906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Arredondado 2"/>
          <p:cNvSpPr/>
          <p:nvPr/>
        </p:nvSpPr>
        <p:spPr>
          <a:xfrm>
            <a:off x="1052736" y="395536"/>
            <a:ext cx="4536504" cy="1007264"/>
          </a:xfrm>
          <a:prstGeom prst="roundRect">
            <a:avLst/>
          </a:prstGeom>
          <a:solidFill>
            <a:schemeClr val="bg1"/>
          </a:solidFill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640755" y="452892"/>
            <a:ext cx="36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FICAR LENDO REVISTINHA...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TER AMIGOS INTELIGENTES...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PIPA NA PONTA DA LINHA,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UM BOM CACHORRO-QUENTE.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12107" y="1598102"/>
            <a:ext cx="42771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300" dirty="0" smtClean="0">
                <a:latin typeface="Comic Sans MS" panose="030F0702030302020204" pitchFamily="66" charset="0"/>
              </a:rPr>
              <a:t>ESSES SÃO OS MELHORES AMIGOS DA MÔNICA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21163" y="3707904"/>
            <a:ext cx="287610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300" dirty="0" smtClean="0">
                <a:latin typeface="Comic Sans MS" panose="030F0702030302020204" pitchFamily="66" charset="0"/>
              </a:rPr>
              <a:t>CASCÃO, CEBOLINHA E MAGALI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6672" y="4063588"/>
            <a:ext cx="39677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>
                <a:latin typeface="Comic Sans MS" panose="030F0702030302020204" pitchFamily="66" charset="0"/>
              </a:rPr>
              <a:t>10- </a:t>
            </a:r>
            <a:r>
              <a:rPr lang="pt-BR" sz="1300" dirty="0" smtClean="0">
                <a:latin typeface="Comic Sans MS" panose="030F0702030302020204" pitchFamily="66" charset="0"/>
              </a:rPr>
              <a:t>DESENHE OS SEUS MELHORES AMIGOS.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16012" y="7255748"/>
            <a:ext cx="2954655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300" dirty="0" smtClean="0">
                <a:latin typeface="Comic Sans MS" panose="030F0702030302020204" pitchFamily="66" charset="0"/>
              </a:rPr>
              <a:t>QUANTOS VOCÊ DESENHOU?</a:t>
            </a:r>
          </a:p>
          <a:p>
            <a:pPr marL="285750" indent="-285750">
              <a:buFontTx/>
              <a:buChar char="-"/>
            </a:pPr>
            <a:endParaRPr lang="pt-BR" sz="13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pt-BR" sz="13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pt-BR" sz="1300" dirty="0" smtClean="0">
                <a:latin typeface="Comic Sans MS" panose="030F0702030302020204" pitchFamily="66" charset="0"/>
              </a:rPr>
              <a:t>QUANTOS MENINOS?</a:t>
            </a:r>
          </a:p>
          <a:p>
            <a:pPr marL="285750" indent="-285750">
              <a:buFontTx/>
              <a:buChar char="-"/>
            </a:pPr>
            <a:endParaRPr lang="pt-BR" sz="13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pt-BR" sz="13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pt-BR" sz="1300" dirty="0" smtClean="0">
                <a:latin typeface="Comic Sans MS" panose="030F0702030302020204" pitchFamily="66" charset="0"/>
              </a:rPr>
              <a:t>QUANTAS MENINAS?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573016" y="7083896"/>
            <a:ext cx="504055" cy="440432"/>
          </a:xfrm>
          <a:prstGeom prst="roundRect">
            <a:avLst/>
          </a:prstGeom>
          <a:noFill/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966612" y="7678660"/>
            <a:ext cx="504055" cy="440432"/>
          </a:xfrm>
          <a:prstGeom prst="roundRect">
            <a:avLst/>
          </a:prstGeom>
          <a:noFill/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966612" y="8308032"/>
            <a:ext cx="504055" cy="440432"/>
          </a:xfrm>
          <a:prstGeom prst="roundRect">
            <a:avLst/>
          </a:prstGeom>
          <a:noFill/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75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ALVAO\Desktop\Imagem1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" y="196974"/>
            <a:ext cx="6653983" cy="89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/>
          <p:cNvSpPr/>
          <p:nvPr/>
        </p:nvSpPr>
        <p:spPr>
          <a:xfrm>
            <a:off x="1530268" y="511096"/>
            <a:ext cx="3554916" cy="1262754"/>
          </a:xfrm>
          <a:prstGeom prst="roundRect">
            <a:avLst/>
          </a:prstGeom>
          <a:solidFill>
            <a:schemeClr val="bg1"/>
          </a:solidFill>
          <a:ln w="4127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746292" y="696197"/>
            <a:ext cx="31228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E QUANDO A NOITE CHEGAR,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UM BOM BANHO QUENTINHO,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SENSAÇÃO DE BEM-ESTAR...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DE PREFERÊNCIA UM COLINHO</a:t>
            </a:r>
            <a:r>
              <a:rPr lang="pt-BR" sz="1300" dirty="0" smtClean="0">
                <a:latin typeface="Comic Sans MS" panose="030F0702030302020204" pitchFamily="66" charset="0"/>
              </a:rPr>
              <a:t>!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87620" y="2002878"/>
            <a:ext cx="628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NO BAÚ DE TESOUROS DE CADA CRIANÇA DO MUNDO DEVE HAVER: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6672" y="2771800"/>
            <a:ext cx="1882247" cy="3591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 smtClean="0">
                <a:latin typeface="Comic Sans MS" panose="030F0702030302020204" pitchFamily="66" charset="0"/>
              </a:rPr>
              <a:t>PAZ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latin typeface="Comic Sans MS" panose="030F0702030302020204" pitchFamily="66" charset="0"/>
              </a:rPr>
              <a:t>AMOR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latin typeface="Comic Sans MS" panose="030F0702030302020204" pitchFamily="66" charset="0"/>
              </a:rPr>
              <a:t>CARINHO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latin typeface="Comic Sans MS" panose="030F0702030302020204" pitchFamily="66" charset="0"/>
              </a:rPr>
              <a:t>AMIZADE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latin typeface="Comic Sans MS" panose="030F0702030302020204" pitchFamily="66" charset="0"/>
              </a:rPr>
              <a:t>ESPERANÇA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latin typeface="Comic Sans MS" panose="030F0702030302020204" pitchFamily="66" charset="0"/>
              </a:rPr>
              <a:t>PROTEÇÃO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latin typeface="Comic Sans MS" panose="030F0702030302020204" pitchFamily="66" charset="0"/>
              </a:rPr>
              <a:t>RESPEITO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7620" y="6615807"/>
            <a:ext cx="246531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b="1" dirty="0" smtClean="0">
                <a:latin typeface="Comic Sans MS" panose="030F0702030302020204" pitchFamily="66" charset="0"/>
              </a:rPr>
              <a:t>11-</a:t>
            </a:r>
            <a:r>
              <a:rPr lang="pt-BR" sz="1300" dirty="0" smtClean="0">
                <a:latin typeface="Comic Sans MS" panose="030F0702030302020204" pitchFamily="66" charset="0"/>
              </a:rPr>
              <a:t> ENCONTRE AS VOGAIS NAS  </a:t>
            </a:r>
            <a:r>
              <a:rPr lang="pt-BR" sz="1300" dirty="0">
                <a:latin typeface="Comic Sans MS" panose="030F0702030302020204" pitchFamily="66" charset="0"/>
              </a:rPr>
              <a:t>PALAVRAS </a:t>
            </a:r>
            <a:r>
              <a:rPr lang="pt-BR" sz="1300" dirty="0" smtClean="0">
                <a:latin typeface="Comic Sans MS" panose="030F0702030302020204" pitchFamily="66" charset="0"/>
              </a:rPr>
              <a:t>ACIMA E PINTE-AS.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53369" y="8100392"/>
            <a:ext cx="56399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12-</a:t>
            </a:r>
            <a:r>
              <a:rPr lang="pt-BR" sz="1300" dirty="0" smtClean="0">
                <a:latin typeface="Comic Sans MS" panose="030F0702030302020204" pitchFamily="66" charset="0"/>
              </a:rPr>
              <a:t> DESENHE </a:t>
            </a:r>
            <a:r>
              <a:rPr lang="pt-BR" sz="1300" dirty="0">
                <a:latin typeface="Comic Sans MS" panose="030F0702030302020204" pitchFamily="66" charset="0"/>
              </a:rPr>
              <a:t>OU ESCREVA NO </a:t>
            </a:r>
            <a:r>
              <a:rPr lang="pt-BR" sz="1300" dirty="0" smtClean="0">
                <a:latin typeface="Comic Sans MS" panose="030F0702030302020204" pitchFamily="66" charset="0"/>
              </a:rPr>
              <a:t>QUADRO ACIMA O </a:t>
            </a:r>
            <a:r>
              <a:rPr lang="pt-BR" sz="1300" dirty="0">
                <a:latin typeface="Comic Sans MS" panose="030F0702030302020204" pitchFamily="66" charset="0"/>
              </a:rPr>
              <a:t>QUE VOCÊ GOSTARIA DE TER </a:t>
            </a:r>
            <a:r>
              <a:rPr lang="pt-BR" sz="1300" dirty="0" smtClean="0">
                <a:latin typeface="Comic Sans MS" panose="030F0702030302020204" pitchFamily="66" charset="0"/>
              </a:rPr>
              <a:t>GUARDADO NO </a:t>
            </a:r>
            <a:r>
              <a:rPr lang="pt-BR" sz="1300" dirty="0">
                <a:latin typeface="Comic Sans MS" panose="030F0702030302020204" pitchFamily="66" charset="0"/>
              </a:rPr>
              <a:t>SEU BAÚ DE </a:t>
            </a:r>
            <a:r>
              <a:rPr lang="pt-BR" sz="1300" dirty="0" smtClean="0">
                <a:latin typeface="Comic Sans MS" panose="030F0702030302020204" pitchFamily="66" charset="0"/>
              </a:rPr>
              <a:t>TESOUROS.</a:t>
            </a:r>
            <a:endParaRPr lang="pt-BR" sz="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5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1718574" y="485860"/>
            <a:ext cx="3366610" cy="1133812"/>
          </a:xfrm>
          <a:prstGeom prst="roundRect">
            <a:avLst/>
          </a:prstGeom>
          <a:solidFill>
            <a:schemeClr val="bg1"/>
          </a:solidFill>
          <a:ln w="4127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988840" y="611560"/>
            <a:ext cx="2855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UMA CAMINHA MACIA,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UMA CANÇÃO DE NINAR,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UMA HISTÓRIA BEM BONITA, ENTÃO... DORMIR E SONHAR!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6672" y="1787940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13-</a:t>
            </a:r>
            <a:r>
              <a:rPr lang="pt-BR" sz="1600" dirty="0" smtClean="0">
                <a:latin typeface="Comic Sans MS" panose="030F0702030302020204" pitchFamily="66" charset="0"/>
              </a:rPr>
              <a:t> RECORTE E COLE DENTRO DA CAIXA OS SEUS BRINQUEDOS FAVORITOS (IMAGENS NOS ANEXOS).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pic>
        <p:nvPicPr>
          <p:cNvPr id="12291" name="Picture 3" descr="C:\Users\GALVAO\Desktop\Imagem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3" y="3707904"/>
            <a:ext cx="570373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38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jude a preservar os direitos de nossas crianças nas estradas - Buo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1607288"/>
            <a:ext cx="5184576" cy="330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Arredondado 4"/>
          <p:cNvSpPr/>
          <p:nvPr/>
        </p:nvSpPr>
        <p:spPr>
          <a:xfrm>
            <a:off x="1772816" y="395536"/>
            <a:ext cx="3672408" cy="1072884"/>
          </a:xfrm>
          <a:prstGeom prst="roundRect">
            <a:avLst/>
          </a:prstGeom>
          <a:solidFill>
            <a:schemeClr val="bg1"/>
          </a:solidFill>
          <a:ln w="4127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132857" y="511096"/>
            <a:ext cx="28083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EMBORA NÃO SEJA REI,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DECRETO, NESTE PAÍS,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QUE TODA, TODA CRIANÇA...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TEM DIREITO A SER FELIZ!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0822" y="4932040"/>
            <a:ext cx="615452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Comic Sans MS" panose="030F0702030302020204" pitchFamily="66" charset="0"/>
              </a:rPr>
              <a:t>14- </a:t>
            </a:r>
            <a:r>
              <a:rPr lang="pt-BR" sz="1200" dirty="0" smtClean="0">
                <a:latin typeface="Comic Sans MS" panose="030F0702030302020204" pitchFamily="66" charset="0"/>
              </a:rPr>
              <a:t>AGORA É SUA VEZ!!!</a:t>
            </a:r>
          </a:p>
          <a:p>
            <a:pPr algn="ctr"/>
            <a:endParaRPr lang="pt-BR" sz="500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1200" dirty="0" smtClean="0">
                <a:latin typeface="Comic Sans MS" panose="030F0702030302020204" pitchFamily="66" charset="0"/>
              </a:rPr>
              <a:t>ESCOLHA UM DOS DIREITOS DA CRIANÇA E FAÇA UM DESENHO BEM ESPECIAL NO QUADRO ABAIXO: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332656" y="5647136"/>
            <a:ext cx="6159942" cy="3305725"/>
          </a:xfrm>
          <a:prstGeom prst="roundRect">
            <a:avLst/>
          </a:prstGeom>
          <a:solidFill>
            <a:schemeClr val="bg1"/>
          </a:solidFill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40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04664" y="395536"/>
            <a:ext cx="6120680" cy="8424936"/>
            <a:chOff x="260648" y="323528"/>
            <a:chExt cx="6264696" cy="8771632"/>
          </a:xfrm>
        </p:grpSpPr>
        <p:sp>
          <p:nvSpPr>
            <p:cNvPr id="5" name="CaixaDeTexto 4"/>
            <p:cNvSpPr txBox="1"/>
            <p:nvPr/>
          </p:nvSpPr>
          <p:spPr>
            <a:xfrm>
              <a:off x="260648" y="323528"/>
              <a:ext cx="6264696" cy="877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ATIVIDADE DE </a:t>
              </a:r>
              <a:r>
                <a:rPr lang="pt-BR" sz="12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INGLÊS</a:t>
              </a:r>
            </a:p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TEACHER: RENARA LOUREIRO </a:t>
              </a:r>
            </a:p>
            <a:p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NAME: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___________________________________________________GRADE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: PRÉ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 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LET’S </a:t>
              </a:r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HAVE FUN</a:t>
              </a:r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  <a:p>
              <a:pPr algn="ctr"/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1-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 HI, KIDS! PARA COMEMORARMOS O MÊS DAS CRIANÇAS, NOSSA EXPERIÊNCIA É COM UMA BRINCADEIRA, MUITO CONHECIDA AQUI NO BRASIL. ELA CHAMA-SE </a:t>
              </a:r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HOPSCOTCH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 (AMARELINHA), ALÉM DE TRABALHAR O NOME DA BRINCADEIRA TAMBÉM PODEMOS RELEMBRAR OS </a:t>
              </a:r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NUMBERS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 (NÚMEROS) ATÉ 10. LET’S GO! </a:t>
              </a:r>
            </a:p>
            <a:p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LINK COM VÍDEO EXPLICATIVO: </a:t>
              </a:r>
              <a:r>
                <a:rPr lang="pt-BR" sz="1200" u="sng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https://www.youtube.com/watch?v=gkJiLM3S8MI&amp;t=22s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HOPSCOTCH </a:t>
              </a:r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/ AMARELINHA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b="1" u="sng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b="1" u="sng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b="1" u="sng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b="1" u="sng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b="1" u="sng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2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HOPSCOTCH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0" indent="-171450">
                <a:buFont typeface="Wingdings" panose="05000000000000000000" pitchFamily="2" charset="2"/>
                <a:buChar char="ü"/>
              </a:pPr>
              <a:endParaRPr lang="pt-B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0" indent="-171450">
                <a:buFont typeface="Wingdings" panose="05000000000000000000" pitchFamily="2" charset="2"/>
                <a:buChar char="ü"/>
              </a:pP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DESENHE 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A HOPSCOTCH;</a:t>
              </a:r>
            </a:p>
            <a:p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0" indent="-171450" algn="just">
                <a:buFont typeface="Wingdings" panose="05000000000000000000" pitchFamily="2" charset="2"/>
                <a:buChar char="ü"/>
              </a:pPr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GIZ 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– MATERIAL ENVIADO JUNTO COM A APOSTILA PARA DESENHAR A AMARELINHA.</a:t>
              </a:r>
            </a:p>
            <a:p>
              <a:pPr algn="just"/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just"/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REGRAS DO JOGO: 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/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A CRIANÇA DEVE MARCAR A CASA EM QUE NÃO PODERÁ PISAR JOGANDO NELA UMA PEDRINHA. PULANDO, ELA ATRAVESSARÁ O DESENHO FEITO NO CHÃO, DESVIANDO DA CASA MARCADA, E RETORNARÁ, DESTA VEZ RECOLHENDO A PEDRINHA. PRIMEIRO É ESCOLHIDA A CASA COM O NÚMERO 1, DEPOIS O NÚMERO 2 E ASSIM POR DIANTE. SE A CRIANÇA PERDER O EQUILÍBRIO OU PISAR NAS LINHAS, VOLTA PARA O COMEÇO. GANHA QUEM MARCAR AS DEZ CASAS PRIMEIRO.</a:t>
              </a:r>
            </a:p>
            <a:p>
              <a:pPr algn="just"/>
              <a:endParaRPr lang="pt-B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LEMBRE-SE 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DE REGISTRAR A ATIVIDADE COM FOTO OU VÍDEO E ENVIAR NO GRUPO DE WHATSSAP DA TURMA. DIVIRTAM-SE!</a:t>
              </a:r>
            </a:p>
            <a:p>
              <a:endParaRPr lang="pt-BR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HAPPY </a:t>
              </a:r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CHILDREN’S DAY! KISSES FOR YOU!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Imagem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609" y="3275857"/>
              <a:ext cx="2836527" cy="1656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0065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GALVAO\Desktop\Imagem17 - Cópi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" y="2796912"/>
            <a:ext cx="6789907" cy="30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92896" y="2133020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ATIVIDADE 13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36912" y="827584"/>
            <a:ext cx="15921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ANEXOS</a:t>
            </a:r>
            <a:endParaRPr lang="pt-BR" sz="25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GALVAO\Desktop\Imagem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1547664"/>
            <a:ext cx="6669359" cy="7488832"/>
          </a:xfrm>
          <a:prstGeom prst="rect">
            <a:avLst/>
          </a:prstGeom>
          <a:noFill/>
          <a:ln w="38100" cmpd="thickThin">
            <a:solidFill>
              <a:srgbClr val="43008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116632" y="251520"/>
            <a:ext cx="6669359" cy="1156595"/>
          </a:xfrm>
          <a:prstGeom prst="roundRect">
            <a:avLst/>
          </a:prstGeom>
          <a:noFill/>
          <a:ln w="44450" cmpd="thickThin">
            <a:solidFill>
              <a:srgbClr val="43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8" y="395536"/>
            <a:ext cx="5657578" cy="86570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48680" y="2104846"/>
            <a:ext cx="4104456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u="sng" dirty="0" smtClean="0">
                <a:latin typeface="Comic Sans MS" panose="030F0702030302020204" pitchFamily="66" charset="0"/>
                <a:cs typeface="Arial" panose="020B0604020202020204" pitchFamily="34" charset="0"/>
              </a:rPr>
              <a:t>O DIREITO DAS CRIANÇAS </a:t>
            </a:r>
            <a:r>
              <a:rPr lang="pt-BR" sz="11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t-BR" sz="11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                  RUTH ROCHA</a:t>
            </a:r>
          </a:p>
          <a:p>
            <a:pPr algn="ctr"/>
            <a:endParaRPr lang="pt-BR" sz="11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TODA CRIANÇA NO MUNDO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DEVE SER BEM PROTEGIDA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CONTRA OS RIGORES DO TEMPO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CONTRA OS RIGORES DA VIDA.</a:t>
            </a:r>
          </a:p>
          <a:p>
            <a:pPr algn="just"/>
            <a:endParaRPr lang="pt-BR" sz="11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CRIANÇA TEM QUE TER NOME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CRIANÇA TEM QUE TER LAR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TER SAÚDE E NÃO TER FOME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TER SEGURANÇA E ESTUDAR.</a:t>
            </a:r>
          </a:p>
          <a:p>
            <a:pPr algn="just"/>
            <a:endParaRPr lang="pt-BR" sz="11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NÃO É QUESTÃO DE QUERER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NEM QUESTÃO DE CONCORDAR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OS DIREITOS DAS CRIANÇAS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TODOS TÊM DE RESPEITAR.</a:t>
            </a:r>
          </a:p>
          <a:p>
            <a:pPr algn="just"/>
            <a:endParaRPr lang="pt-BR" sz="11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TER DIREITO À ATENÇÃO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DIREITO DE NÃO TER MEDOS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DIREITO A LIVROS E A PÃO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DIREITO DE TER BRINQUEDOS.</a:t>
            </a:r>
          </a:p>
          <a:p>
            <a:pPr algn="just"/>
            <a:endParaRPr lang="pt-BR" sz="11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MAS CRIANÇA TAMBÉM TEM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O DIREITO A SORRIR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CORRER NA BEIRA DO MAR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TER LÁPIS DE COLORIR...</a:t>
            </a:r>
          </a:p>
          <a:p>
            <a:pPr algn="just"/>
            <a:endParaRPr lang="pt-BR" sz="11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VER UMA ESTRELA CADENTE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FILME QUE TENHA ROBÔ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GANHAR UM LINDO PRESENTE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OUVIR HISTÓRIAS DO AVÔ</a:t>
            </a:r>
          </a:p>
          <a:p>
            <a:pPr algn="just"/>
            <a:endParaRPr lang="pt-BR" sz="11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DESCER DO ESCORREGADOR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FAZER BOLHA DE SABÃO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SORVETE SE FAZ CALOR</a:t>
            </a:r>
          </a:p>
          <a:p>
            <a:pPr algn="just"/>
            <a:r>
              <a:rPr lang="pt-BR" sz="11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BRINCAR DE ADIVINHAÇÃO. [...]</a:t>
            </a:r>
            <a:endParaRPr lang="pt-BR" sz="11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6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2696" y="506447"/>
            <a:ext cx="56166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dirty="0" smtClean="0">
                <a:latin typeface="Comic Sans MS" panose="030F0702030302020204" pitchFamily="66" charset="0"/>
              </a:rPr>
              <a:t>TODA CRIANÇA TEM O DIREITO DE BRINCAR...</a:t>
            </a:r>
          </a:p>
          <a:p>
            <a:pPr algn="ctr">
              <a:lnSpc>
                <a:spcPct val="150000"/>
              </a:lnSpc>
            </a:pPr>
            <a:r>
              <a:rPr lang="pt-BR" sz="1500" dirty="0" smtClean="0">
                <a:latin typeface="Comic Sans MS" panose="030F0702030302020204" pitchFamily="66" charset="0"/>
              </a:rPr>
              <a:t>BRINCADEIRA DE CRIANÇA TAMBÉM É COISA SÉRIA...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476672" y="360040"/>
            <a:ext cx="5832648" cy="1043608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76672" y="1619672"/>
            <a:ext cx="59766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b="1" dirty="0">
                <a:latin typeface="Comic Sans MS" panose="030F0702030302020204" pitchFamily="66" charset="0"/>
              </a:rPr>
              <a:t>1- </a:t>
            </a:r>
            <a:r>
              <a:rPr lang="pt-BR" sz="1300" dirty="0">
                <a:latin typeface="Comic Sans MS" panose="030F0702030302020204" pitchFamily="66" charset="0"/>
              </a:rPr>
              <a:t>OBSERVE AS BRINCADEIRAS ABAIXO E PINTE SOMENTE AS QUE VOCÊ JÁ </a:t>
            </a:r>
            <a:r>
              <a:rPr lang="pt-BR" sz="1300" dirty="0" smtClean="0">
                <a:latin typeface="Comic Sans MS" panose="030F0702030302020204" pitchFamily="66" charset="0"/>
              </a:rPr>
              <a:t>BRINCOU </a:t>
            </a:r>
            <a:r>
              <a:rPr lang="pt-BR" sz="1300" dirty="0">
                <a:latin typeface="Comic Sans MS" panose="030F0702030302020204" pitchFamily="66" charset="0"/>
              </a:rPr>
              <a:t>ALGUMA </a:t>
            </a:r>
            <a:r>
              <a:rPr lang="pt-BR" sz="1300" dirty="0" smtClean="0">
                <a:latin typeface="Comic Sans MS" panose="030F0702030302020204" pitchFamily="66" charset="0"/>
              </a:rPr>
              <a:t>VEZ. EM SEGUIDA, ESCOLHA </a:t>
            </a:r>
            <a:r>
              <a:rPr lang="pt-BR" sz="1300" dirty="0">
                <a:latin typeface="Comic Sans MS" panose="030F0702030302020204" pitchFamily="66" charset="0"/>
              </a:rPr>
              <a:t>UMA </a:t>
            </a:r>
            <a:r>
              <a:rPr lang="pt-BR" sz="1300" dirty="0" smtClean="0">
                <a:latin typeface="Comic Sans MS" panose="030F0702030302020204" pitchFamily="66" charset="0"/>
              </a:rPr>
              <a:t>OU MAIS E DIVERTA-SE BRINCANDO, MAS NÃO </a:t>
            </a:r>
            <a:r>
              <a:rPr lang="pt-BR" sz="1300" dirty="0">
                <a:latin typeface="Comic Sans MS" panose="030F0702030302020204" pitchFamily="66" charset="0"/>
              </a:rPr>
              <a:t>ESQUEÇA DE </a:t>
            </a:r>
            <a:r>
              <a:rPr lang="pt-BR" sz="1300" dirty="0" smtClean="0">
                <a:latin typeface="Comic Sans MS" panose="030F0702030302020204" pitchFamily="66" charset="0"/>
              </a:rPr>
              <a:t>REGISTRAR ESTE </a:t>
            </a:r>
            <a:r>
              <a:rPr lang="pt-BR" sz="1300" dirty="0">
                <a:latin typeface="Comic Sans MS" panose="030F0702030302020204" pitchFamily="66" charset="0"/>
              </a:rPr>
              <a:t>MOMENTO E </a:t>
            </a:r>
            <a:r>
              <a:rPr lang="pt-BR" sz="1300" dirty="0" smtClean="0">
                <a:latin typeface="Comic Sans MS" panose="030F0702030302020204" pitchFamily="66" charset="0"/>
              </a:rPr>
              <a:t>ENVIAR PARA A PROFESSORA: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GALVAO\Desktop\Imagem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4" y="2627784"/>
            <a:ext cx="5996112" cy="62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1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ALVAO\Desktop\Imagem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323528"/>
            <a:ext cx="6309320" cy="848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204864" y="611560"/>
            <a:ext cx="280397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LAMBER O FUNDO DA PANELA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SER TRATADA COM AFEIÇÃO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SER ALEGRE E TAGARELA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PODER TAMBÉM DIZER NÃO!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918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LVAO\Desktop\Imagem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67544"/>
            <a:ext cx="6340921" cy="83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Agrupar 7"/>
          <p:cNvGrpSpPr/>
          <p:nvPr/>
        </p:nvGrpSpPr>
        <p:grpSpPr>
          <a:xfrm>
            <a:off x="476672" y="747472"/>
            <a:ext cx="5400600" cy="2199482"/>
            <a:chOff x="404664" y="511096"/>
            <a:chExt cx="5400600" cy="2199482"/>
          </a:xfrm>
        </p:grpSpPr>
        <p:sp>
          <p:nvSpPr>
            <p:cNvPr id="6" name="CaixaDeTexto 5"/>
            <p:cNvSpPr txBox="1"/>
            <p:nvPr/>
          </p:nvSpPr>
          <p:spPr>
            <a:xfrm>
              <a:off x="1786876" y="511096"/>
              <a:ext cx="308228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 smtClean="0">
                  <a:latin typeface="Comic Sans MS" panose="030F0702030302020204" pitchFamily="66" charset="0"/>
                </a:rPr>
                <a:t>CARRINHO, JOGOS, BONECAS,</a:t>
              </a:r>
            </a:p>
            <a:p>
              <a:pPr algn="ctr"/>
              <a:r>
                <a:rPr lang="pt-BR" sz="1300" b="1" dirty="0" smtClean="0">
                  <a:latin typeface="Comic Sans MS" panose="030F0702030302020204" pitchFamily="66" charset="0"/>
                </a:rPr>
                <a:t>MONTAR UM JOGO DE ARMAR,</a:t>
              </a:r>
            </a:p>
            <a:p>
              <a:pPr algn="ctr"/>
              <a:r>
                <a:rPr lang="pt-BR" sz="1300" b="1" dirty="0" smtClean="0">
                  <a:latin typeface="Comic Sans MS" panose="030F0702030302020204" pitchFamily="66" charset="0"/>
                </a:rPr>
                <a:t>AMARELINHA, PETECAS,</a:t>
              </a:r>
            </a:p>
            <a:p>
              <a:pPr algn="ctr"/>
              <a:r>
                <a:rPr lang="pt-BR" sz="1300" b="1" dirty="0" smtClean="0">
                  <a:latin typeface="Comic Sans MS" panose="030F0702030302020204" pitchFamily="66" charset="0"/>
                </a:rPr>
                <a:t>E UMA CORDA DE PULAR</a:t>
              </a:r>
              <a:r>
                <a:rPr lang="pt-BR" sz="1300" b="1" dirty="0" smtClean="0"/>
                <a:t>.</a:t>
              </a:r>
              <a:endParaRPr lang="pt-BR" sz="1300" b="1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04664" y="2218135"/>
              <a:ext cx="5400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300" b="1" dirty="0" smtClean="0">
                  <a:latin typeface="Comic Sans MS" panose="030F0702030302020204" pitchFamily="66" charset="0"/>
                </a:rPr>
                <a:t>3-</a:t>
              </a:r>
              <a:r>
                <a:rPr lang="pt-BR" sz="1300" dirty="0" smtClean="0">
                  <a:latin typeface="Comic Sans MS" panose="030F0702030302020204" pitchFamily="66" charset="0"/>
                </a:rPr>
                <a:t> ESCREVA A LETRA INICIAL E A LETRA FINAL DO NOME </a:t>
              </a:r>
            </a:p>
            <a:p>
              <a:pPr algn="just"/>
              <a:r>
                <a:rPr lang="pt-BR" sz="1300" dirty="0" smtClean="0">
                  <a:latin typeface="Comic Sans MS" panose="030F0702030302020204" pitchFamily="66" charset="0"/>
                </a:rPr>
                <a:t>DE CADA BRINQUEDO:</a:t>
              </a:r>
              <a:endParaRPr lang="pt-BR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183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LVAO\Desktop\Imagem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23528"/>
            <a:ext cx="6480720" cy="86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88840" y="697796"/>
            <a:ext cx="28083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MORANGO COM CHANTILLY,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VER MÁGICO DE CARTOLA,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O CANTO DO BEM-TE-VI,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BOLA,BOLA,BOLA,BOLA!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2148" y="2382143"/>
            <a:ext cx="52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latin typeface="Comic Sans MS" panose="030F0702030302020204" pitchFamily="66" charset="0"/>
              </a:rPr>
              <a:t>4- </a:t>
            </a:r>
            <a:r>
              <a:rPr lang="pt-BR" sz="1200" dirty="0" smtClean="0">
                <a:latin typeface="Comic Sans MS" panose="030F0702030302020204" pitchFamily="66" charset="0"/>
              </a:rPr>
              <a:t>COMPLETE A CRUZADINHA COM O NOME DOS BRINQUEDOS ABAIXO: </a:t>
            </a:r>
            <a:endParaRPr lang="pt-BR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6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ALVAO\Desktop\Imagem8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67544"/>
            <a:ext cx="6669360" cy="84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8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LVAO\Desktop\Imagem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44016"/>
            <a:ext cx="6514243" cy="88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276872" y="583104"/>
            <a:ext cx="3312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LIVROS COM MUITA FIGURA,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FAZER VIAGEM DE TREM,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UM POUQUINHO DE AVENTURA...</a:t>
            </a:r>
          </a:p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ALGUÉM PARA QUERER BEM!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340768" y="2051720"/>
            <a:ext cx="5760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 smtClean="0">
                <a:latin typeface="Comic Sans MS" panose="030F0702030302020204" pitchFamily="66" charset="0"/>
              </a:rPr>
              <a:t>VEJA QUANTOS BRINQUEDOS TEMOS AQUI</a:t>
            </a:r>
            <a:r>
              <a:rPr lang="pt-BR" sz="1300" dirty="0" smtClean="0">
                <a:latin typeface="Comic Sans MS" panose="030F0702030302020204" pitchFamily="66" charset="0"/>
              </a:rPr>
              <a:t>: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64704" y="6583868"/>
            <a:ext cx="54726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latin typeface="Comic Sans MS" panose="030F0702030302020204" pitchFamily="66" charset="0"/>
              </a:rPr>
              <a:t>6- </a:t>
            </a:r>
            <a:r>
              <a:rPr lang="pt-BR" sz="1300" dirty="0" smtClean="0">
                <a:latin typeface="Comic Sans MS" panose="030F0702030302020204" pitchFamily="66" charset="0"/>
              </a:rPr>
              <a:t>CONTE E REGISTRE A QUANTIDADE DE CADA BRINQUEDO:</a:t>
            </a:r>
            <a:endParaRPr lang="pt-BR" sz="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8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ALVAO\Desktop\Imagem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3528"/>
            <a:ext cx="6858000" cy="8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63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675</Words>
  <Application>Microsoft Office PowerPoint</Application>
  <PresentationFormat>Apresentação na tela (4:3)</PresentationFormat>
  <Paragraphs>153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Município de Galvão</dc:creator>
  <cp:lastModifiedBy>Município de Galvão</cp:lastModifiedBy>
  <cp:revision>1</cp:revision>
  <dcterms:modified xsi:type="dcterms:W3CDTF">2020-10-08T12:14:47Z</dcterms:modified>
</cp:coreProperties>
</file>