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0" r:id="rId2"/>
    <p:sldId id="335" r:id="rId3"/>
    <p:sldId id="338" r:id="rId4"/>
    <p:sldId id="339" r:id="rId5"/>
    <p:sldId id="340" r:id="rId6"/>
    <p:sldId id="336" r:id="rId7"/>
    <p:sldId id="320" r:id="rId8"/>
    <p:sldId id="330" r:id="rId9"/>
    <p:sldId id="331" r:id="rId10"/>
    <p:sldId id="342" r:id="rId11"/>
    <p:sldId id="341" r:id="rId12"/>
    <p:sldId id="351" r:id="rId13"/>
    <p:sldId id="346" r:id="rId14"/>
    <p:sldId id="349" r:id="rId15"/>
    <p:sldId id="343" r:id="rId16"/>
    <p:sldId id="344" r:id="rId17"/>
    <p:sldId id="347" r:id="rId18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" initials="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192" autoAdjust="0"/>
  </p:normalViewPr>
  <p:slideViewPr>
    <p:cSldViewPr>
      <p:cViewPr varScale="1">
        <p:scale>
          <a:sx n="53" d="100"/>
          <a:sy n="53" d="100"/>
        </p:scale>
        <p:origin x="2346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11EA-FD48-4C8D-9865-D081F281E5B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10D3-9370-4C7B-86A9-23CD84E94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810D3-9370-4C7B-86A9-23CD84E944E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20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41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8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10BE-7488-4CC1-91D5-4412A53F06A0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hyperlink" Target="https://www.youtube.com/watch?v=LrLIgToRh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VAO\Desktop\Image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6336705" cy="8532077"/>
          </a:xfrm>
          <a:prstGeom prst="rect">
            <a:avLst/>
          </a:prstGeom>
          <a:noFill/>
          <a:ln w="44450" cmpd="thickThin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32657" y="2123728"/>
            <a:ext cx="61926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5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CENTRO </a:t>
            </a:r>
            <a:r>
              <a:rPr lang="pt-BR" sz="145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MUNICIPAL DE </a:t>
            </a:r>
            <a:r>
              <a:rPr lang="pt-BR" sz="145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EDUCAÇÃO </a:t>
            </a:r>
            <a:r>
              <a:rPr lang="pt-BR" sz="145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INFANTIL – GALVÃO-SC</a:t>
            </a:r>
            <a:endParaRPr lang="pt-BR" sz="145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pt-BR" sz="145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pt-BR" sz="145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PROFESSORAS</a:t>
            </a:r>
            <a:r>
              <a:rPr lang="pt-BR" sz="145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: MARCELLI POSSAN DE FREITAS</a:t>
            </a:r>
          </a:p>
          <a:p>
            <a:r>
              <a:rPr lang="pt-BR" sz="145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</a:t>
            </a:r>
            <a:r>
              <a:rPr lang="pt-BR" sz="145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CAROLINE </a:t>
            </a:r>
            <a:r>
              <a:rPr lang="pt-BR" sz="145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FATINI BEZ BATTI</a:t>
            </a:r>
          </a:p>
          <a:p>
            <a:r>
              <a:rPr lang="pt-BR" sz="145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</a:t>
            </a:r>
            <a:r>
              <a:rPr lang="pt-BR" sz="145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LUZIA </a:t>
            </a:r>
            <a:r>
              <a:rPr lang="pt-BR" sz="145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ERLANI GONÇALVES LUSSANI</a:t>
            </a:r>
          </a:p>
          <a:p>
            <a:endParaRPr lang="pt-BR" sz="145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pt-BR" sz="145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ALUNO (A): __________________________TURMA</a:t>
            </a:r>
            <a:r>
              <a:rPr lang="pt-BR" sz="145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:_________</a:t>
            </a:r>
            <a:endParaRPr lang="pt-BR" sz="145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56693" y="4012773"/>
            <a:ext cx="55446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PRÉ II EM...</a:t>
            </a:r>
          </a:p>
          <a:p>
            <a:pPr algn="ctr"/>
            <a:endParaRPr lang="pt-BR" sz="17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7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APRENDENDO A RESPEITAR AS LEIS</a:t>
            </a:r>
          </a:p>
          <a:p>
            <a:pPr algn="ctr"/>
            <a:r>
              <a:rPr lang="pt-BR" sz="17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E REGRAS DE TRÂNSITO...</a:t>
            </a:r>
          </a:p>
          <a:p>
            <a:pPr algn="ctr"/>
            <a:endParaRPr lang="pt-BR" sz="17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7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EDUCAÇÃO NO TRÂNSITO </a:t>
            </a:r>
          </a:p>
          <a:p>
            <a:pPr algn="ctr"/>
            <a:r>
              <a:rPr lang="pt-BR" sz="17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NÃO TEM IDADE!</a:t>
            </a:r>
          </a:p>
          <a:p>
            <a:pPr algn="ctr"/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pt-BR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909832" y="8532440"/>
            <a:ext cx="13163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21/10/2020</a:t>
            </a:r>
            <a:endParaRPr lang="pt-BR" sz="15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1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04664" y="611560"/>
            <a:ext cx="6048672" cy="216024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20688" y="827584"/>
            <a:ext cx="562822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Comic Sans MS" panose="030F0702030302020204" pitchFamily="66" charset="0"/>
              </a:rPr>
              <a:t>A PAZ NO TRÂNSITO TAMBÉM SE CONSTRÓI </a:t>
            </a:r>
          </a:p>
          <a:p>
            <a:pPr algn="ctr"/>
            <a:r>
              <a:rPr lang="pt-BR" sz="1600" b="1" dirty="0" smtClean="0">
                <a:latin typeface="Comic Sans MS" panose="030F0702030302020204" pitchFamily="66" charset="0"/>
              </a:rPr>
              <a:t>COM RESPEITO</a:t>
            </a:r>
          </a:p>
          <a:p>
            <a:pPr algn="ctr"/>
            <a:endParaRPr lang="pt-BR" sz="1700" b="1" dirty="0">
              <a:latin typeface="Comic Sans MS" panose="030F0702030302020204" pitchFamily="66" charset="0"/>
            </a:endParaRPr>
          </a:p>
          <a:p>
            <a:pPr algn="just"/>
            <a:r>
              <a:rPr lang="pt-BR" sz="1400" b="1" dirty="0" smtClean="0">
                <a:latin typeface="Comic Sans MS" panose="030F0702030302020204" pitchFamily="66" charset="0"/>
              </a:rPr>
              <a:t>12- </a:t>
            </a:r>
            <a:r>
              <a:rPr lang="pt-BR" sz="1400" dirty="0">
                <a:latin typeface="Comic Sans MS" panose="030F0702030302020204" pitchFamily="66" charset="0"/>
              </a:rPr>
              <a:t>PINTE, RECORTE E MONTE A ATIVIDADE SOBRE OS </a:t>
            </a:r>
            <a:r>
              <a:rPr lang="pt-BR" sz="1400" dirty="0" smtClean="0">
                <a:latin typeface="Comic Sans MS" panose="030F0702030302020204" pitchFamily="66" charset="0"/>
              </a:rPr>
              <a:t>NOSSOS DEVERES </a:t>
            </a:r>
            <a:r>
              <a:rPr lang="pt-BR" sz="1400" dirty="0">
                <a:latin typeface="Comic Sans MS" panose="030F0702030302020204" pitchFamily="66" charset="0"/>
              </a:rPr>
              <a:t>NO </a:t>
            </a:r>
            <a:r>
              <a:rPr lang="pt-BR" sz="1400" dirty="0" smtClean="0">
                <a:latin typeface="Comic Sans MS" panose="030F0702030302020204" pitchFamily="66" charset="0"/>
              </a:rPr>
              <a:t>TRÂNSITO </a:t>
            </a:r>
            <a:r>
              <a:rPr lang="pt-BR" sz="1400" dirty="0">
                <a:latin typeface="Comic Sans MS" panose="030F0702030302020204" pitchFamily="66" charset="0"/>
              </a:rPr>
              <a:t>UTILIZANDO AS IMAGENS E SEGUINDO </a:t>
            </a:r>
            <a:r>
              <a:rPr lang="pt-BR" sz="1400" dirty="0" smtClean="0">
                <a:latin typeface="Comic Sans MS" panose="030F0702030302020204" pitchFamily="66" charset="0"/>
              </a:rPr>
              <a:t>AS </a:t>
            </a:r>
            <a:r>
              <a:rPr lang="pt-BR" sz="1400" dirty="0">
                <a:latin typeface="Comic Sans MS" panose="030F0702030302020204" pitchFamily="66" charset="0"/>
              </a:rPr>
              <a:t>ORIENTAÇÕES NOS ANEXOS. </a:t>
            </a:r>
            <a:endParaRPr lang="pt-BR" sz="14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400" dirty="0" smtClean="0">
                <a:latin typeface="Comic Sans MS" panose="030F0702030302020204" pitchFamily="66" charset="0"/>
              </a:rPr>
              <a:t>DEPOIS </a:t>
            </a:r>
            <a:r>
              <a:rPr lang="pt-BR" sz="1400" dirty="0">
                <a:latin typeface="Comic Sans MS" panose="030F0702030302020204" pitchFamily="66" charset="0"/>
              </a:rPr>
              <a:t>DE </a:t>
            </a:r>
            <a:r>
              <a:rPr lang="pt-BR" sz="1400" dirty="0" smtClean="0">
                <a:latin typeface="Comic Sans MS" panose="030F0702030302020204" pitchFamily="66" charset="0"/>
              </a:rPr>
              <a:t>MONTADA, </a:t>
            </a:r>
            <a:r>
              <a:rPr lang="pt-BR" sz="1400" dirty="0">
                <a:latin typeface="Comic Sans MS" panose="030F0702030302020204" pitchFamily="66" charset="0"/>
              </a:rPr>
              <a:t>COLE A ATIVIDADE NO QUADRO</a:t>
            </a:r>
            <a:r>
              <a:rPr lang="pt-BR" sz="1600" dirty="0" smtClean="0">
                <a:latin typeface="Comic Sans MS" panose="030F0702030302020204" pitchFamily="66" charset="0"/>
              </a:rPr>
              <a:t>.</a:t>
            </a:r>
            <a:endParaRPr lang="pt-BR" sz="1700" b="1" dirty="0"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10465" y="2915816"/>
            <a:ext cx="6048672" cy="612068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61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GALVAO\Desktop\638fe7aa1a9ab7b0fa2babc8ad6c1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259632"/>
            <a:ext cx="6192688" cy="7704856"/>
          </a:xfrm>
          <a:prstGeom prst="rect">
            <a:avLst/>
          </a:prstGeom>
          <a:noFill/>
          <a:ln w="317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3666" y="406525"/>
            <a:ext cx="57836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 smtClean="0">
                <a:latin typeface="Comic Sans MS" panose="030F0702030302020204" pitchFamily="66" charset="0"/>
              </a:rPr>
              <a:t>13- </a:t>
            </a:r>
            <a:r>
              <a:rPr lang="pt-BR" sz="1300" dirty="0" smtClean="0">
                <a:latin typeface="Comic Sans MS" panose="030F0702030302020204" pitchFamily="66" charset="0"/>
              </a:rPr>
              <a:t>CONVIDE O PAPAI E A MAMÃE E SE DIVIRTA BRINCANDO COM O JOGO DE TABULEIRO: DE OLHO NA PISTA. (DADO PARA O JOGO NOS ANEXOS).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332656" y="323528"/>
            <a:ext cx="6192688" cy="775494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91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52737" y="199739"/>
            <a:ext cx="6408712" cy="8381808"/>
            <a:chOff x="252737" y="199739"/>
            <a:chExt cx="6408712" cy="8381808"/>
          </a:xfrm>
        </p:grpSpPr>
        <p:sp>
          <p:nvSpPr>
            <p:cNvPr id="5" name="CaixaDeTexto 4"/>
            <p:cNvSpPr txBox="1"/>
            <p:nvPr/>
          </p:nvSpPr>
          <p:spPr>
            <a:xfrm>
              <a:off x="252737" y="199739"/>
              <a:ext cx="6408712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u="sng" dirty="0" smtClean="0">
                  <a:latin typeface="Comic Sans MS" panose="030F0702030302020204" pitchFamily="66" charset="0"/>
                </a:rPr>
                <a:t>MÃOS À OBRA!!</a:t>
              </a:r>
            </a:p>
            <a:p>
              <a:pPr algn="ctr"/>
              <a:endParaRPr lang="pt-BR" sz="1500" dirty="0" smtClean="0">
                <a:latin typeface="Comic Sans MS" panose="030F0702030302020204" pitchFamily="66" charset="0"/>
              </a:endParaRPr>
            </a:p>
            <a:p>
              <a:pPr algn="just"/>
              <a:r>
                <a:rPr lang="pt-BR" sz="1300" b="1" dirty="0" smtClean="0">
                  <a:latin typeface="Comic Sans MS" panose="030F0702030302020204" pitchFamily="66" charset="0"/>
                </a:rPr>
                <a:t>14- </a:t>
              </a:r>
              <a:r>
                <a:rPr lang="pt-BR" sz="1300" dirty="0" smtClean="0">
                  <a:latin typeface="Comic Sans MS" panose="030F0702030302020204" pitchFamily="66" charset="0"/>
                </a:rPr>
                <a:t>VAMOS MONTAR UMA PISTA DE CARRINHOS E SE DIVERTIR BRINCANDO COM ELA!</a:t>
              </a:r>
            </a:p>
            <a:p>
              <a:pPr algn="just"/>
              <a:endParaRPr lang="pt-BR" sz="1300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pt-BR" sz="1300" b="1" dirty="0" smtClean="0">
                  <a:latin typeface="Comic Sans MS" panose="030F0702030302020204" pitchFamily="66" charset="0"/>
                </a:rPr>
                <a:t>PASSO A PASSO PARA CONSTRUÇÃO DA PISTA:</a:t>
              </a:r>
            </a:p>
            <a:p>
              <a:endParaRPr lang="pt-BR" sz="1300" dirty="0" smtClean="0">
                <a:latin typeface="Comic Sans MS" panose="030F0702030302020204" pitchFamily="66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1300" dirty="0" smtClean="0">
                  <a:latin typeface="Comic Sans MS" panose="030F0702030302020204" pitchFamily="66" charset="0"/>
                </a:rPr>
                <a:t>DESENHE NO PAPEL PARDO QUE FOI ENTREGUE JUNTO COM A APOSTILA VÁRIAS RUAS E ESTRADAS;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300" dirty="0" smtClean="0">
                <a:latin typeface="Comic Sans MS" panose="030F0702030302020204" pitchFamily="66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1300" dirty="0" smtClean="0">
                  <a:latin typeface="Comic Sans MS" panose="030F0702030302020204" pitchFamily="66" charset="0"/>
                </a:rPr>
                <a:t>COLOQUE NESTAS RUAS PLACAS, CARROS, PEDESTRES, CASAS, COMÉRCIO, ÁRVORES (PODE SER DESENHADO E PINTADO NO PRÓPRIO PAPEL, FEITOS DE DOBRADURA, CAIXINHAS DE EMBALAGENS, MASSA DE MODELAR OU MINIATURAS DE BRINQUEDOS);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300" dirty="0" smtClean="0">
                <a:latin typeface="Comic Sans MS" panose="030F0702030302020204" pitchFamily="66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1300" dirty="0" smtClean="0">
                  <a:latin typeface="Comic Sans MS" panose="030F0702030302020204" pitchFamily="66" charset="0"/>
                </a:rPr>
                <a:t>NÃO PRECISA DEVOLVER, A PISTA É SUA, MAS DEPOIS DE PRONTA, REGISTRE COM FOTOS SUA PISTA E ENVIE PARA A PROFESSORA;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300" dirty="0" smtClean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300" dirty="0" smtClean="0">
                  <a:latin typeface="Comic Sans MS" panose="030F0702030302020204" pitchFamily="66" charset="0"/>
                </a:rPr>
                <a:t>ABAIXO TEM ALGUNS EXEMPLOS DE COMO CONSTRUIR A SUA PISTA:</a:t>
              </a:r>
              <a:r>
                <a:rPr lang="pt-BR" dirty="0" smtClean="0"/>
                <a:t> </a:t>
              </a:r>
              <a:endParaRPr lang="pt-BR" dirty="0"/>
            </a:p>
          </p:txBody>
        </p:sp>
        <p:pic>
          <p:nvPicPr>
            <p:cNvPr id="6" name="Picture 4" descr="Pin em Educaçã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89" y="4378397"/>
              <a:ext cx="2645253" cy="1975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Pista de carrinhos no Elo7 | Erê Pererê (2D5485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89" y="6616185"/>
              <a:ext cx="2620483" cy="1965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Pequena cidade dos tre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056" y="4362932"/>
              <a:ext cx="1728192" cy="2153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348"/>
            <a:stretch/>
          </p:blipFill>
          <p:spPr>
            <a:xfrm>
              <a:off x="3506360" y="6616185"/>
              <a:ext cx="2955421" cy="1965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35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672" y="749767"/>
            <a:ext cx="59046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 smtClean="0">
                <a:latin typeface="Comic Sans MS" panose="030F0702030302020204" pitchFamily="66" charset="0"/>
              </a:rPr>
              <a:t>JOGO DA MEMÓRIA DO TRÂNSITO</a:t>
            </a:r>
          </a:p>
          <a:p>
            <a:endParaRPr lang="pt-BR" sz="1700" dirty="0">
              <a:latin typeface="Comic Sans MS" panose="030F0702030302020204" pitchFamily="66" charset="0"/>
            </a:endParaRPr>
          </a:p>
          <a:p>
            <a:pPr algn="just"/>
            <a:r>
              <a:rPr lang="pt-BR" sz="1700" b="1" dirty="0" smtClean="0">
                <a:latin typeface="Comic Sans MS" panose="030F0702030302020204" pitchFamily="66" charset="0"/>
              </a:rPr>
              <a:t>15- </a:t>
            </a:r>
            <a:r>
              <a:rPr lang="pt-BR" sz="1700" dirty="0" smtClean="0">
                <a:latin typeface="Comic Sans MS" panose="030F0702030302020204" pitchFamily="66" charset="0"/>
              </a:rPr>
              <a:t>RECORTE AS PEÇAS DO JOGO DA MEMÓRIA E BRINQUE COM SUA FAMÍLIA. NÃO PRECISA DEVOLVER, O JOGO É SEU. (IMAGENS NOS ANEXOS).</a:t>
            </a:r>
            <a:endParaRPr lang="pt-BR" sz="1700" dirty="0"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90169" y="539552"/>
            <a:ext cx="6235175" cy="2088232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C:\Users\GALVAO\Desktop\dfa37acf50460b095685f8046a4c86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3593709"/>
            <a:ext cx="5904656" cy="41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80728" y="3923928"/>
            <a:ext cx="504056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mic Sans MS" panose="030F0702030302020204" pitchFamily="66" charset="0"/>
              </a:rPr>
              <a:t>PARABÉNS...</a:t>
            </a:r>
          </a:p>
          <a:p>
            <a:pPr algn="just"/>
            <a:endParaRPr lang="pt-BR" sz="15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500" dirty="0" smtClean="0">
                <a:latin typeface="Comic Sans MS" panose="030F0702030302020204" pitchFamily="66" charset="0"/>
              </a:rPr>
              <a:t>VOCÊ FOI MUITO DEDICADO (A) E APRENDEU DIREITINHO SOBRE AS REGRAS E CUIDADOS QUE DEVEMOS TER NO TRÂNSITO PARA VIVER COM MAIS SEGURANÇA, DESTA FORMA, ESTARÁ RECEBENDO SUA: </a:t>
            </a:r>
          </a:p>
          <a:p>
            <a:pPr algn="just"/>
            <a:endParaRPr lang="pt-BR" sz="800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latin typeface="Comic Sans MS" panose="030F0702030302020204" pitchFamily="66" charset="0"/>
              </a:rPr>
              <a:t>PRIMEIRA </a:t>
            </a:r>
          </a:p>
          <a:p>
            <a:pPr algn="ctr"/>
            <a:r>
              <a:rPr lang="pt-BR" b="1" dirty="0" smtClean="0">
                <a:latin typeface="Comic Sans MS" panose="030F0702030302020204" pitchFamily="66" charset="0"/>
              </a:rPr>
              <a:t>CARTEIRA DE MOTORISTA</a:t>
            </a:r>
          </a:p>
          <a:p>
            <a:pPr algn="ctr"/>
            <a:endParaRPr lang="pt-BR" sz="15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0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88640" y="251520"/>
            <a:ext cx="6408712" cy="8648511"/>
            <a:chOff x="188640" y="251520"/>
            <a:chExt cx="6408712" cy="8648511"/>
          </a:xfrm>
        </p:grpSpPr>
        <p:sp>
          <p:nvSpPr>
            <p:cNvPr id="5" name="CaixaDeTexto 4"/>
            <p:cNvSpPr txBox="1"/>
            <p:nvPr/>
          </p:nvSpPr>
          <p:spPr>
            <a:xfrm>
              <a:off x="188640" y="251520"/>
              <a:ext cx="6408712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ATIVIDADE DE INGLÊS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TEACHER: RENARA LOUREIRO </a:t>
              </a:r>
            </a:p>
            <a:p>
              <a:pPr algn="just"/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NAME: ____________________________________________________GRADE: PRÉ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  <a:p>
              <a:pPr algn="just"/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2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TRAFFIC /TRÂNSITO </a:t>
              </a:r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1- HELLO, KIDS! NOSSO CONTEÚDO É </a:t>
              </a:r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TRAFFIC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(TRÂNSITO), DENTRO DELE VAMOS TRABALHAR AS LUZES DO SEMÁFORO E O QUE ELAS REPRESENTAM. OBSERVE OS VOCABULÁRIOS ABAIXO, DEPOIS ACESSE O VÍDEO COM A PRONÚNCIA E SEUS SIGNIFICADOS: </a:t>
              </a:r>
              <a:r>
                <a:rPr lang="pt-BR" sz="1200" u="sng" dirty="0" smtClean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HTTPS://WWW.YOUTUBE.COM/WATCH?V=LRLIGTORHRE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t-BR" dirty="0"/>
            </a:p>
          </p:txBody>
        </p:sp>
        <p:pic>
          <p:nvPicPr>
            <p:cNvPr id="6" name="Imagem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518" y="2437416"/>
              <a:ext cx="2640956" cy="1581000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188640" y="4018417"/>
              <a:ext cx="640871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2- LEIA AS PERGUNTAS E PENSE. VOCÊ JÁ VIU UM SEMÁFORO? PARA QUE ELE SERVE? NA SUA CIDADE TEM SEMÁFORO? AGORA, VAMOS FAZER O NOSSO PRÓPRIO SEMÁFORO, SIGA OS PASSOS A SEGUIR: </a:t>
              </a:r>
            </a:p>
            <a:p>
              <a:pPr algn="just"/>
              <a:endParaRPr lang="pt-BR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MATERIAIS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PALITO DE PICOLÉ, PAPEL COLORIDO </a:t>
              </a:r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BLACK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(PRETO),</a:t>
              </a:r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RED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(VERMELHO), </a:t>
              </a:r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YELLOW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(AMARELO) E </a:t>
              </a:r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GREEN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(VERDE). </a:t>
              </a:r>
            </a:p>
            <a:p>
              <a:pPr lvl="0" algn="just"/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 algn="just">
                <a:buFont typeface="Wingdings" panose="05000000000000000000" pitchFamily="2" charset="2"/>
                <a:buChar char="ü"/>
              </a:pP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RECORTE UMA BOLINHA DE CADA COR E COLE NO PAPEL </a:t>
              </a:r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BLACK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(PRETO), COMO NO EXEMPLO DA FOTO, ESPERE SECAR E ESTARÁ PRONTO PARA BRINCAR. </a:t>
              </a:r>
            </a:p>
            <a:p>
              <a:endParaRPr lang="pt-BR" dirty="0"/>
            </a:p>
          </p:txBody>
        </p:sp>
        <p:pic>
          <p:nvPicPr>
            <p:cNvPr id="8" name="Imagem 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824" y="6228184"/>
              <a:ext cx="3401926" cy="1440160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324136" y="7884368"/>
              <a:ext cx="62732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IMPORTANTE: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 SEMÁFORO SERÁ UTILIZADO PARA BRINCAR NA PISTA DA PROFESSORA REGENTE.  </a:t>
              </a:r>
            </a:p>
            <a:p>
              <a:pPr algn="just"/>
              <a:endParaRPr lang="pt-BR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DIVIRTAM-SE!! KISSES FOR YOU!! </a:t>
              </a:r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VAO\Desktop\Imagem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949820"/>
            <a:ext cx="6122308" cy="815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20887" y="179512"/>
            <a:ext cx="19495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ANEXOS</a:t>
            </a:r>
          </a:p>
          <a:p>
            <a:pPr algn="ctr"/>
            <a:endParaRPr lang="pt-BR" sz="1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latin typeface="Comic Sans MS" panose="030F0702030302020204" pitchFamily="66" charset="0"/>
              </a:rPr>
              <a:t>ATIVIDADE 12</a:t>
            </a:r>
            <a:endParaRPr lang="pt-B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58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ALVAO\Desktop\InShot_20200901_144150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18" y="1043608"/>
            <a:ext cx="4104456" cy="268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90873" y="539552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ATIVIDADE 12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05568" y="3923928"/>
            <a:ext cx="204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ATIVIDADE 13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C:\Users\GALVAO\Desktop\molde-dado-de-pap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388088"/>
            <a:ext cx="5491680" cy="45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84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GALVAO\Desktop\jogo da memória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723081"/>
            <a:ext cx="2890757" cy="422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ALVAO\Desktop\jogo da memória do transi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31" y="723081"/>
            <a:ext cx="2875102" cy="414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GALVAO\Desktop\jogo da memória do transito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7" y="4836104"/>
            <a:ext cx="2867189" cy="420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GALVAO\Desktop\jogo da memória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47" y="4902769"/>
            <a:ext cx="2832960" cy="413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20888" y="242228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ATIVIDADE 15</a:t>
            </a:r>
            <a:endParaRPr lang="pt-B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6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GALVAO\Desktop\Image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5436096"/>
            <a:ext cx="5904656" cy="37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64704" y="5303113"/>
            <a:ext cx="5544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 smtClean="0">
                <a:latin typeface="Comic Sans MS" panose="030F0702030302020204" pitchFamily="66" charset="0"/>
              </a:rPr>
              <a:t>1- </a:t>
            </a:r>
            <a:r>
              <a:rPr lang="pt-BR" sz="1200" dirty="0" smtClean="0">
                <a:latin typeface="Comic Sans MS" panose="030F0702030302020204" pitchFamily="66" charset="0"/>
              </a:rPr>
              <a:t>ENCONTRE NO CAÇA PALAVRAS O QUE FAZ PARTE </a:t>
            </a: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DO TRÂNSITO</a:t>
            </a:r>
            <a:r>
              <a:rPr lang="pt-BR" sz="1200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45169" y="467544"/>
            <a:ext cx="5904656" cy="1368152"/>
          </a:xfrm>
          <a:prstGeom prst="round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64704" y="611560"/>
            <a:ext cx="554461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GALVÃO, ______ DE _____________________ DE 2020.</a:t>
            </a:r>
          </a:p>
          <a:p>
            <a:pPr>
              <a:lnSpc>
                <a:spcPct val="150000"/>
              </a:lnSpc>
            </a:pP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PROFESSORA:_______________________________________</a:t>
            </a:r>
          </a:p>
          <a:p>
            <a:pPr>
              <a:lnSpc>
                <a:spcPct val="150000"/>
              </a:lnSpc>
            </a:pP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ALUNO(A):___________________________ TURMA: _______</a:t>
            </a:r>
            <a:endParaRPr lang="pt-BR" sz="13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GALVAO\Desktop\Image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42" y="2460414"/>
            <a:ext cx="5504486" cy="27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64704" y="2051720"/>
            <a:ext cx="462747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b="1" dirty="0" smtClean="0">
                <a:latin typeface="Comic Sans MS" panose="030F0702030302020204" pitchFamily="66" charset="0"/>
              </a:rPr>
              <a:t>O TRÂNSITO</a:t>
            </a:r>
          </a:p>
          <a:p>
            <a:pPr>
              <a:lnSpc>
                <a:spcPct val="150000"/>
              </a:lnSpc>
            </a:pPr>
            <a:endParaRPr lang="pt-BR" sz="5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 smtClean="0">
                <a:latin typeface="Comic Sans MS" panose="030F0702030302020204" pitchFamily="66" charset="0"/>
              </a:rPr>
              <a:t>TRÂNSITO É A UTILIZAÇÃO DAS RUAS E RODOVIAS                             POR PEDESTRES, VEÍCULOS E ANIMAIS</a:t>
            </a:r>
            <a:r>
              <a:rPr lang="pt-BR" sz="1200" cap="all" dirty="0" smtClean="0">
                <a:latin typeface="Comic Sans MS" panose="030F0702030302020204" pitchFamily="66" charset="0"/>
              </a:rPr>
              <a:t>, </a:t>
            </a:r>
            <a:r>
              <a:rPr lang="pt-BR" sz="1200" cap="all" dirty="0">
                <a:latin typeface="Comic Sans MS" panose="030F0702030302020204" pitchFamily="66" charset="0"/>
              </a:rPr>
              <a:t>para </a:t>
            </a:r>
            <a:r>
              <a:rPr lang="pt-BR" sz="1200" cap="all" dirty="0" smtClean="0">
                <a:latin typeface="Comic Sans MS" panose="030F0702030302020204" pitchFamily="66" charset="0"/>
              </a:rPr>
              <a:t>                                     circulação</a:t>
            </a:r>
            <a:r>
              <a:rPr lang="pt-BR" sz="1200" cap="all" dirty="0">
                <a:latin typeface="Comic Sans MS" panose="030F0702030302020204" pitchFamily="66" charset="0"/>
              </a:rPr>
              <a:t>, parada, estacionamento </a:t>
            </a:r>
            <a:r>
              <a:rPr lang="pt-BR" sz="1200" cap="all" dirty="0" smtClean="0">
                <a:latin typeface="Comic Sans MS" panose="030F0702030302020204" pitchFamily="66" charset="0"/>
              </a:rPr>
              <a:t>e                              operação </a:t>
            </a:r>
            <a:r>
              <a:rPr lang="pt-BR" sz="1200" cap="all" dirty="0">
                <a:latin typeface="Comic Sans MS" panose="030F0702030302020204" pitchFamily="66" charset="0"/>
              </a:rPr>
              <a:t>de carga e descarga</a:t>
            </a:r>
            <a:r>
              <a:rPr lang="pt-BR" sz="1200" dirty="0">
                <a:latin typeface="Comic Sans MS" panose="030F0702030302020204" pitchFamily="66" charset="0"/>
              </a:rPr>
              <a:t>.</a:t>
            </a:r>
            <a:endParaRPr lang="pt-BR" sz="1200" dirty="0" smtClean="0">
              <a:latin typeface="Comic Sans MS" panose="030F0702030302020204" pitchFamily="66" charset="0"/>
            </a:endParaRPr>
          </a:p>
          <a:p>
            <a:pPr algn="just"/>
            <a:endParaRPr lang="pt-BR" sz="1300" b="1" dirty="0" smtClean="0">
              <a:latin typeface="Comic Sans MS" panose="030F0702030302020204" pitchFamily="66" charset="0"/>
            </a:endParaRPr>
          </a:p>
          <a:p>
            <a:pPr algn="just"/>
            <a:endParaRPr lang="pt-BR" sz="1300" b="1" dirty="0">
              <a:latin typeface="Comic Sans MS" panose="030F0702030302020204" pitchFamily="66" charset="0"/>
            </a:endParaRPr>
          </a:p>
          <a:p>
            <a:pPr algn="just"/>
            <a:endParaRPr lang="pt-BR" sz="13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2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04664" y="696627"/>
            <a:ext cx="5976664" cy="8216281"/>
            <a:chOff x="548680" y="840643"/>
            <a:chExt cx="5976664" cy="8216281"/>
          </a:xfrm>
        </p:grpSpPr>
        <p:pic>
          <p:nvPicPr>
            <p:cNvPr id="5" name="Picture 3" descr="C:\Users\GALVAO\Desktop\Imagem6 - Cópi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808" y="954035"/>
              <a:ext cx="3672408" cy="2249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GALVAO\Desktop\Imagem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784" y="3923928"/>
              <a:ext cx="4320480" cy="464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ângulo de cantos arredondados 6"/>
            <p:cNvSpPr/>
            <p:nvPr/>
          </p:nvSpPr>
          <p:spPr>
            <a:xfrm>
              <a:off x="764704" y="840643"/>
              <a:ext cx="5544616" cy="2435213"/>
            </a:xfrm>
            <a:prstGeom prst="roundRect">
              <a:avLst/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26497" y="3635896"/>
              <a:ext cx="5166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latin typeface="Comic Sans MS" panose="030F0702030302020204" pitchFamily="66" charset="0"/>
                </a:rPr>
                <a:t>2-</a:t>
              </a:r>
              <a:r>
                <a:rPr lang="pt-BR" sz="1600" dirty="0" smtClean="0">
                  <a:latin typeface="Comic Sans MS" panose="030F0702030302020204" pitchFamily="66" charset="0"/>
                </a:rPr>
                <a:t> PINTE O SEMÁFORO NAS CORES CORRETAS: </a:t>
              </a:r>
              <a:endParaRPr lang="pt-BR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548680" y="8626037"/>
              <a:ext cx="597666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 dirty="0" smtClean="0">
                  <a:latin typeface="Comic Sans MS" panose="030F0702030302020204" pitchFamily="66" charset="0"/>
                </a:rPr>
                <a:t>ACESSE O LINK E ASSITA O VÍDEO SOBRE O TRÂNSITO:</a:t>
              </a:r>
            </a:p>
            <a:p>
              <a:pPr algn="ctr"/>
              <a:r>
                <a:rPr lang="pt-BR" sz="1100" b="1" u="sng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https</a:t>
              </a:r>
              <a:r>
                <a:rPr lang="pt-BR" sz="1100" b="1" u="sng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://www.youtube.com/watch?v=EdffX059pTQ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62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62038" y="395536"/>
            <a:ext cx="6333924" cy="8604448"/>
            <a:chOff x="262038" y="395536"/>
            <a:chExt cx="6333924" cy="8604448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00"/>
            <a:stretch/>
          </p:blipFill>
          <p:spPr>
            <a:xfrm>
              <a:off x="262038" y="1547664"/>
              <a:ext cx="6333924" cy="745232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48680" y="611560"/>
              <a:ext cx="56166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600" b="1" dirty="0" smtClean="0">
                  <a:latin typeface="Comic Sans MS" panose="030F0702030302020204" pitchFamily="66" charset="0"/>
                </a:rPr>
                <a:t>3-</a:t>
              </a:r>
              <a:r>
                <a:rPr lang="pt-BR" sz="1600" dirty="0" smtClean="0">
                  <a:latin typeface="Comic Sans MS" panose="030F0702030302020204" pitchFamily="66" charset="0"/>
                </a:rPr>
                <a:t> COMPLETE A MÚSICA E PINTE OS SEMÁFOROS COM AS CORES CORRESPONDENTES:</a:t>
              </a:r>
              <a:endParaRPr lang="pt-BR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358650" y="395536"/>
              <a:ext cx="6094686" cy="1008112"/>
            </a:xfrm>
            <a:prstGeom prst="roundRect">
              <a:avLst/>
            </a:prstGeom>
            <a:noFill/>
            <a:ln w="317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4526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3"/>
          <p:cNvSpPr/>
          <p:nvPr/>
        </p:nvSpPr>
        <p:spPr>
          <a:xfrm>
            <a:off x="332656" y="592396"/>
            <a:ext cx="6192688" cy="2179404"/>
          </a:xfrm>
          <a:prstGeom prst="round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0815" y="755576"/>
            <a:ext cx="569850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PEDESTRES SÃO TODAS AS PESSOAS QUE CIRCULAM 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A PÉ PELAS RUAS, AVENIDAS E ESTRADAS.</a:t>
            </a:r>
          </a:p>
          <a:p>
            <a:pPr algn="ctr"/>
            <a:endParaRPr lang="pt-BR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PARA </a:t>
            </a:r>
            <a:r>
              <a:rPr lang="pt-BR" sz="1400" b="1" dirty="0">
                <a:latin typeface="Comic Sans MS" panose="030F0702030302020204" pitchFamily="66" charset="0"/>
              </a:rPr>
              <a:t>ATRAVESSAR A RUA </a:t>
            </a:r>
            <a:r>
              <a:rPr lang="pt-BR" sz="1400" b="1" dirty="0" smtClean="0">
                <a:latin typeface="Comic Sans MS" panose="030F0702030302020204" pitchFamily="66" charset="0"/>
              </a:rPr>
              <a:t>EM SEGURANÇA 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OS PEDESTRES DEVEM: </a:t>
            </a:r>
          </a:p>
          <a:p>
            <a:pPr algn="ctr"/>
            <a:endParaRPr lang="pt-BR" sz="700" b="1" dirty="0">
              <a:latin typeface="Comic Sans MS" panose="030F0702030302020204" pitchFamily="66" charset="0"/>
            </a:endParaRP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- </a:t>
            </a:r>
            <a:r>
              <a:rPr lang="pt-BR" sz="1400" b="1" dirty="0">
                <a:latin typeface="Comic Sans MS" panose="030F0702030302020204" pitchFamily="66" charset="0"/>
              </a:rPr>
              <a:t>OLHAR PARA OS DOIS LADOS.</a:t>
            </a:r>
          </a:p>
          <a:p>
            <a:pPr algn="ctr"/>
            <a:r>
              <a:rPr lang="pt-BR" sz="1400" b="1" dirty="0">
                <a:latin typeface="Comic Sans MS" panose="030F0702030302020204" pitchFamily="66" charset="0"/>
              </a:rPr>
              <a:t>- OBSERVAR A COR </a:t>
            </a:r>
            <a:r>
              <a:rPr lang="pt-BR" sz="1400" b="1" dirty="0" smtClean="0">
                <a:latin typeface="Comic Sans MS" panose="030F0702030302020204" pitchFamily="66" charset="0"/>
              </a:rPr>
              <a:t>INDICADA NO </a:t>
            </a:r>
            <a:r>
              <a:rPr lang="pt-BR" sz="1400" b="1" dirty="0">
                <a:latin typeface="Comic Sans MS" panose="030F0702030302020204" pitchFamily="66" charset="0"/>
              </a:rPr>
              <a:t>SEMÁFORO.</a:t>
            </a:r>
          </a:p>
          <a:p>
            <a:pPr algn="ctr"/>
            <a:r>
              <a:rPr lang="pt-BR" sz="1400" b="1" dirty="0">
                <a:latin typeface="Comic Sans MS" panose="030F0702030302020204" pitchFamily="66" charset="0"/>
              </a:rPr>
              <a:t>- ATRAVESSAR SEMPRE NA </a:t>
            </a:r>
            <a:r>
              <a:rPr lang="pt-BR" sz="1400" b="1" dirty="0" smtClean="0">
                <a:latin typeface="Comic Sans MS" panose="030F0702030302020204" pitchFamily="66" charset="0"/>
              </a:rPr>
              <a:t>FAIXA DE PEDESTRES .</a:t>
            </a:r>
          </a:p>
        </p:txBody>
      </p:sp>
      <p:pic>
        <p:nvPicPr>
          <p:cNvPr id="7170" name="Picture 2" descr="C:\Users\GALVAO\Desktop\Image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7" y="4891926"/>
            <a:ext cx="5748543" cy="371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39400" y="3236947"/>
            <a:ext cx="559791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 smtClean="0">
                <a:latin typeface="Comic Sans MS" panose="030F0702030302020204" pitchFamily="66" charset="0"/>
              </a:rPr>
              <a:t>VOCÊ SABIA QUE EM ALGUMAS CIDADES EXISTE O SEMÁFORO DE PEDESTRES? </a:t>
            </a:r>
          </a:p>
          <a:p>
            <a:pPr algn="ctr"/>
            <a:endParaRPr lang="pt-BR" sz="8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ELE INDICA O MOMENTO QUE O PEDESTRE PODE ATRAVESSAR A RUA COM SEGURANÇA OU QUANDO DEVE AGUARDAR NA CALÇADA.</a:t>
            </a:r>
            <a:endParaRPr lang="pt-BR" sz="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8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67809" y="664984"/>
            <a:ext cx="5497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Comic Sans MS" panose="030F0702030302020204" pitchFamily="66" charset="0"/>
              </a:rPr>
              <a:t>4- </a:t>
            </a:r>
            <a:r>
              <a:rPr lang="pt-BR" sz="1400" dirty="0">
                <a:latin typeface="Comic Sans MS" panose="030F0702030302020204" pitchFamily="66" charset="0"/>
              </a:rPr>
              <a:t>OBSERVE </a:t>
            </a:r>
            <a:r>
              <a:rPr lang="pt-BR" sz="1400" dirty="0" smtClean="0">
                <a:latin typeface="Comic Sans MS" panose="030F0702030302020204" pitchFamily="66" charset="0"/>
              </a:rPr>
              <a:t>A IMAGEM ABAIXO E </a:t>
            </a:r>
            <a:r>
              <a:rPr lang="pt-BR" sz="1400" dirty="0">
                <a:latin typeface="Comic Sans MS" panose="030F0702030302020204" pitchFamily="66" charset="0"/>
              </a:rPr>
              <a:t>PINTE </a:t>
            </a:r>
            <a:r>
              <a:rPr lang="pt-BR" sz="1400" dirty="0" smtClean="0">
                <a:latin typeface="Comic Sans MS" panose="030F0702030302020204" pitchFamily="66" charset="0"/>
              </a:rPr>
              <a:t>SOMENTE ONDE O PEDESTRE ESTÁ ATRAVESSANDO A RUA CORRETAMENTE: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pic>
        <p:nvPicPr>
          <p:cNvPr id="8" name="Picture 3" descr="C:\Users\GALVAO\Desktop\Imagem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07" y="1722048"/>
            <a:ext cx="5055373" cy="32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48680" y="53640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latin typeface="Comic Sans MS" panose="030F0702030302020204" pitchFamily="66" charset="0"/>
              </a:rPr>
              <a:t>5-</a:t>
            </a:r>
            <a:r>
              <a:rPr lang="pt-BR" sz="1400" dirty="0" smtClean="0">
                <a:latin typeface="Comic Sans MS" panose="030F0702030302020204" pitchFamily="66" charset="0"/>
              </a:rPr>
              <a:t> PEDRO ESTÁ INDO PARA A ESCOLA. AJUDE-O  ATRAVESSAR A RUA EM SEGURANÇA: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pic>
        <p:nvPicPr>
          <p:cNvPr id="14" name="Picture 2" descr="C:\Users\GALVAO\Desktop\Imagem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1" y="6300192"/>
            <a:ext cx="5616191" cy="269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de cantos arredondados 14"/>
          <p:cNvSpPr/>
          <p:nvPr/>
        </p:nvSpPr>
        <p:spPr>
          <a:xfrm>
            <a:off x="332656" y="539552"/>
            <a:ext cx="6192688" cy="936104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32657" y="5144776"/>
            <a:ext cx="6192688" cy="936104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06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04664" y="594717"/>
            <a:ext cx="5998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300" b="1" dirty="0" smtClean="0">
                <a:latin typeface="Comic Sans MS" panose="030F0702030302020204" pitchFamily="66" charset="0"/>
              </a:rPr>
              <a:t>PLACAS DE TRÂNSITO</a:t>
            </a:r>
          </a:p>
          <a:p>
            <a:pPr algn="ctr">
              <a:lnSpc>
                <a:spcPct val="150000"/>
              </a:lnSpc>
            </a:pPr>
            <a:endParaRPr lang="pt-BR" sz="200" b="1" cap="all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1300" cap="all" dirty="0" smtClean="0">
                <a:latin typeface="Comic Sans MS" panose="030F0702030302020204" pitchFamily="66" charset="0"/>
              </a:rPr>
              <a:t>servem</a:t>
            </a:r>
            <a:r>
              <a:rPr lang="pt-BR" sz="1300" cap="all" dirty="0">
                <a:latin typeface="Comic Sans MS" panose="030F0702030302020204" pitchFamily="66" charset="0"/>
              </a:rPr>
              <a:t> para </a:t>
            </a:r>
            <a:r>
              <a:rPr lang="pt-BR" sz="1300" cap="all" dirty="0" smtClean="0">
                <a:latin typeface="Comic Sans MS" panose="030F0702030302020204" pitchFamily="66" charset="0"/>
              </a:rPr>
              <a:t>orientar, INDICAR E ADVERTIR as regras </a:t>
            </a:r>
            <a:r>
              <a:rPr lang="pt-BR" sz="1300" cap="all" dirty="0">
                <a:latin typeface="Comic Sans MS" panose="030F0702030302020204" pitchFamily="66" charset="0"/>
              </a:rPr>
              <a:t>de tráfego, informar sobre as condições da via e alertar sobre proibições, restrições e obrigações no uso do </a:t>
            </a:r>
            <a:r>
              <a:rPr lang="pt-BR" sz="1300" cap="all" dirty="0" smtClean="0">
                <a:latin typeface="Comic Sans MS" panose="030F0702030302020204" pitchFamily="66" charset="0"/>
              </a:rPr>
              <a:t>local.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4664" y="539551"/>
            <a:ext cx="5991225" cy="1440161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0" name="Picture 4" descr="C:\Users\GALVAO\Desktop\placas-transi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2099049"/>
            <a:ext cx="3616646" cy="18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Arredondado 4"/>
          <p:cNvSpPr/>
          <p:nvPr/>
        </p:nvSpPr>
        <p:spPr>
          <a:xfrm>
            <a:off x="260648" y="5220072"/>
            <a:ext cx="6264696" cy="3744416"/>
          </a:xfrm>
          <a:prstGeom prst="round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76672" y="4067944"/>
            <a:ext cx="58457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 smtClean="0">
                <a:latin typeface="Comic Sans MS" panose="030F0702030302020204" pitchFamily="66" charset="0"/>
              </a:rPr>
              <a:t>6- </a:t>
            </a:r>
            <a:r>
              <a:rPr lang="pt-BR" sz="1300" dirty="0" smtClean="0">
                <a:latin typeface="Comic Sans MS" panose="030F0702030302020204" pitchFamily="66" charset="0"/>
              </a:rPr>
              <a:t>CONVERSE COM O PAPAI E A MAMÃE SOBRE AS PLACAS DE TRÂNSITO QUE ELES CONHECEM E O SIGNIFICADO DE CADA UMA:</a:t>
            </a:r>
          </a:p>
          <a:p>
            <a:endParaRPr lang="pt-BR" sz="1300" dirty="0">
              <a:latin typeface="Comic Sans MS" panose="030F0702030302020204" pitchFamily="66" charset="0"/>
            </a:endParaRPr>
          </a:p>
          <a:p>
            <a:pPr algn="just"/>
            <a:r>
              <a:rPr lang="pt-BR" sz="1300" b="1" dirty="0">
                <a:latin typeface="Comic Sans MS" panose="030F0702030302020204" pitchFamily="66" charset="0"/>
              </a:rPr>
              <a:t>7- </a:t>
            </a:r>
            <a:r>
              <a:rPr lang="pt-BR" sz="1300" dirty="0" smtClean="0">
                <a:latin typeface="Comic Sans MS" panose="030F0702030302020204" pitchFamily="66" charset="0"/>
              </a:rPr>
              <a:t>AGORA DESENHE AS </a:t>
            </a:r>
            <a:r>
              <a:rPr lang="pt-BR" sz="1300" dirty="0">
                <a:latin typeface="Comic Sans MS" panose="030F0702030302020204" pitchFamily="66" charset="0"/>
              </a:rPr>
              <a:t>PLACAS DE TRÂNSITO QUE VOCÊ CONHECE:</a:t>
            </a:r>
          </a:p>
          <a:p>
            <a:r>
              <a:rPr lang="pt-BR" sz="1300" dirty="0" smtClean="0">
                <a:latin typeface="Comic Sans MS" panose="030F0702030302020204" pitchFamily="66" charset="0"/>
              </a:rPr>
              <a:t> </a:t>
            </a:r>
            <a:endParaRPr lang="pt-BR" sz="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70594"/>
              </p:ext>
            </p:extLst>
          </p:nvPr>
        </p:nvGraphicFramePr>
        <p:xfrm>
          <a:off x="548680" y="1907704"/>
          <a:ext cx="5679504" cy="4392488"/>
        </p:xfrm>
        <a:graphic>
          <a:graphicData uri="http://schemas.openxmlformats.org/drawingml/2006/table">
            <a:tbl>
              <a:tblPr/>
              <a:tblGrid>
                <a:gridCol w="4383360">
                  <a:extLst>
                    <a:ext uri="{9D8B030D-6E8A-4147-A177-3AD203B41FA5}">
                      <a16:colId xmlns="" xmlns:a16="http://schemas.microsoft.com/office/drawing/2014/main" val="2138395727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93675564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405496164"/>
                    </a:ext>
                  </a:extLst>
                </a:gridCol>
              </a:tblGrid>
              <a:tr h="33716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omic Sans MS" panose="030F0702030302020204" pitchFamily="66" charset="0"/>
                        </a:rPr>
                        <a:t>ASSIM</a:t>
                      </a:r>
                      <a:r>
                        <a:rPr lang="pt-BR" sz="1400" b="1" baseline="0" dirty="0" smtClean="0">
                          <a:latin typeface="Comic Sans MS" panose="030F0702030302020204" pitchFamily="66" charset="0"/>
                        </a:rPr>
                        <a:t> É A MINHA RUA</a:t>
                      </a:r>
                      <a:endParaRPr lang="pt-BR" sz="14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omic Sans MS" panose="030F0702030302020204" pitchFamily="66" charset="0"/>
                        </a:rPr>
                        <a:t>SIM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omic Sans MS" panose="030F0702030302020204" pitchFamily="66" charset="0"/>
                        </a:rPr>
                        <a:t>NÃO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305176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t-BR" sz="1300" cap="all" dirty="0" smtClean="0">
                          <a:latin typeface="Comic Sans MS" panose="030F0702030302020204" pitchFamily="66" charset="0"/>
                        </a:rPr>
                        <a:t>TEM GRANDE MOVIMENTO </a:t>
                      </a:r>
                      <a:r>
                        <a:rPr lang="pt-BR" sz="1300" cap="all" baseline="0" dirty="0" smtClean="0">
                          <a:latin typeface="Comic Sans MS" panose="030F0702030302020204" pitchFamily="66" charset="0"/>
                        </a:rPr>
                        <a:t>de trânsito</a:t>
                      </a:r>
                      <a:endParaRPr lang="pt-BR" sz="1300" cap="all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501637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t-BR" sz="1300" cap="all" dirty="0" smtClean="0">
                          <a:latin typeface="Comic Sans MS" panose="030F0702030302020204" pitchFamily="66" charset="0"/>
                        </a:rPr>
                        <a:t>Tem semáforo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08235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t-BR" sz="1300" cap="all" dirty="0" smtClean="0">
                          <a:latin typeface="Comic Sans MS" panose="030F0702030302020204" pitchFamily="66" charset="0"/>
                        </a:rPr>
                        <a:t>TEM PLACAS DE SINALIZAÇÃO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0145574"/>
                  </a:ext>
                </a:extLst>
              </a:tr>
              <a:tr h="339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cap="all" dirty="0" smtClean="0">
                          <a:latin typeface="Comic Sans MS" panose="030F0702030302020204" pitchFamily="66" charset="0"/>
                        </a:rPr>
                        <a:t>Tem asfalto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97888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cap="all" dirty="0" smtClean="0">
                          <a:latin typeface="Comic Sans MS" panose="030F0702030302020204" pitchFamily="66" charset="0"/>
                        </a:rPr>
                        <a:t>Tem lombadas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031826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cap="all" dirty="0" smtClean="0">
                          <a:latin typeface="Comic Sans MS" panose="030F0702030302020204" pitchFamily="66" charset="0"/>
                        </a:rPr>
                        <a:t>É</a:t>
                      </a:r>
                      <a:r>
                        <a:rPr lang="pt-BR" sz="1300" cap="all" baseline="0" dirty="0" smtClean="0">
                          <a:latin typeface="Comic Sans MS" panose="030F0702030302020204" pitchFamily="66" charset="0"/>
                        </a:rPr>
                        <a:t> limpa</a:t>
                      </a:r>
                      <a:endParaRPr lang="pt-BR" sz="1300" cap="all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211424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cap="all" dirty="0" smtClean="0">
                          <a:latin typeface="Comic Sans MS" panose="030F0702030302020204" pitchFamily="66" charset="0"/>
                        </a:rPr>
                        <a:t>Tem lixeiras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56399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cap="all" dirty="0" smtClean="0">
                          <a:latin typeface="Comic Sans MS" panose="030F0702030302020204" pitchFamily="66" charset="0"/>
                        </a:rPr>
                        <a:t>Passa coletor de lixo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cap="all" dirty="0" smtClean="0">
                          <a:latin typeface="Comic Sans MS" panose="030F0702030302020204" pitchFamily="66" charset="0"/>
                        </a:rPr>
                        <a:t>Tem árvores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337904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cap="all" dirty="0" smtClean="0">
                          <a:latin typeface="Comic Sans MS" panose="030F0702030302020204" pitchFamily="66" charset="0"/>
                        </a:rPr>
                        <a:t>TEM FLORES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6758622"/>
                  </a:ext>
                </a:extLst>
              </a:tr>
              <a:tr h="45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cap="all" dirty="0" smtClean="0">
                          <a:latin typeface="Comic Sans MS" panose="030F0702030302020204" pitchFamily="66" charset="0"/>
                        </a:rPr>
                        <a:t>Tem comércios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3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5316529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20688" y="82758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Comic Sans MS" panose="030F0702030302020204" pitchFamily="66" charset="0"/>
              </a:rPr>
              <a:t>8</a:t>
            </a:r>
            <a:r>
              <a:rPr lang="pt-BR" sz="1600" b="1" dirty="0" smtClean="0">
                <a:latin typeface="Comic Sans MS" panose="030F0702030302020204" pitchFamily="66" charset="0"/>
              </a:rPr>
              <a:t>- </a:t>
            </a:r>
            <a:r>
              <a:rPr lang="pt-BR" sz="1600" dirty="0" smtClean="0">
                <a:latin typeface="Comic Sans MS" panose="030F0702030302020204" pitchFamily="66" charset="0"/>
              </a:rPr>
              <a:t>VAMOS FALAR DA SUA RUA. MARQUE TUDO SOBRE ELA</a:t>
            </a:r>
            <a:r>
              <a:rPr lang="pt-BR" sz="1600" dirty="0" smtClean="0"/>
              <a:t>: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04664" y="6646291"/>
            <a:ext cx="60035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Comic Sans MS" panose="030F0702030302020204" pitchFamily="66" charset="0"/>
              </a:rPr>
              <a:t>9</a:t>
            </a:r>
            <a:r>
              <a:rPr lang="pt-BR" sz="1400" b="1" dirty="0" smtClean="0">
                <a:latin typeface="Comic Sans MS" panose="030F0702030302020204" pitchFamily="66" charset="0"/>
              </a:rPr>
              <a:t>- </a:t>
            </a:r>
            <a:r>
              <a:rPr lang="pt-BR" sz="1400" dirty="0" smtClean="0">
                <a:latin typeface="Comic Sans MS" panose="030F0702030302020204" pitchFamily="66" charset="0"/>
              </a:rPr>
              <a:t>VOCÊ GOSTA DE MORAR NA SUA RUA? _______________.</a:t>
            </a:r>
          </a:p>
          <a:p>
            <a:endParaRPr lang="pt-BR" sz="1400" dirty="0" smtClean="0">
              <a:latin typeface="Comic Sans MS" panose="030F0702030302020204" pitchFamily="66" charset="0"/>
            </a:endParaRPr>
          </a:p>
          <a:p>
            <a:endParaRPr lang="pt-BR" sz="1400" b="1" dirty="0">
              <a:latin typeface="Comic Sans MS" panose="030F0702030302020204" pitchFamily="66" charset="0"/>
            </a:endParaRPr>
          </a:p>
          <a:p>
            <a:r>
              <a:rPr lang="pt-BR" sz="1400" b="1" dirty="0" smtClean="0">
                <a:latin typeface="Comic Sans MS" panose="030F0702030302020204" pitchFamily="66" charset="0"/>
              </a:rPr>
              <a:t>10- </a:t>
            </a:r>
            <a:r>
              <a:rPr lang="pt-BR" sz="1400" dirty="0" smtClean="0">
                <a:latin typeface="Comic Sans MS" panose="030F0702030302020204" pitchFamily="66" charset="0"/>
              </a:rPr>
              <a:t>O QUE VOCÊ ACHA QUE PRECISA MELHORAR NA SUA RUA?</a:t>
            </a:r>
          </a:p>
          <a:p>
            <a:endParaRPr lang="pt-BR" sz="1400" dirty="0" smtClean="0">
              <a:latin typeface="Comic Sans MS" panose="030F0702030302020204" pitchFamily="66" charset="0"/>
            </a:endParaRPr>
          </a:p>
          <a:p>
            <a:r>
              <a:rPr lang="pt-BR" dirty="0" smtClean="0">
                <a:latin typeface="Comic Sans MS" panose="030F0702030302020204" pitchFamily="66" charset="0"/>
              </a:rPr>
              <a:t>________________________________________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________________________________________________________________________________</a:t>
            </a:r>
          </a:p>
          <a:p>
            <a:endParaRPr lang="pt-BR" sz="1600" b="1" dirty="0" smtClean="0">
              <a:latin typeface="Comic Sans MS" panose="030F0702030302020204" pitchFamily="66" charset="0"/>
            </a:endParaRPr>
          </a:p>
          <a:p>
            <a:endParaRPr lang="pt-BR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76672" y="653328"/>
            <a:ext cx="5847049" cy="89433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0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4664" y="650176"/>
            <a:ext cx="59766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Comic Sans MS" panose="030F0702030302020204" pitchFamily="66" charset="0"/>
              </a:rPr>
              <a:t>HORA DE REGISTRAR: </a:t>
            </a:r>
          </a:p>
          <a:p>
            <a:pPr algn="ctr"/>
            <a:endParaRPr lang="pt-BR" sz="9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11- </a:t>
            </a:r>
            <a:r>
              <a:rPr lang="pt-BR" sz="1600" dirty="0" smtClean="0">
                <a:latin typeface="Comic Sans MS" panose="030F0702030302020204" pitchFamily="66" charset="0"/>
              </a:rPr>
              <a:t>DESENHE  NO QUADRO ABAIXO A SUA RUA, COM TODOS OS DETALHES EXISTENTES NELA. 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332656" y="1835696"/>
            <a:ext cx="6192688" cy="7056784"/>
          </a:xfrm>
          <a:prstGeom prst="round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2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6498</TotalTime>
  <Words>791</Words>
  <Application>Microsoft Office PowerPoint</Application>
  <PresentationFormat>Apresentação na tela (4:3)</PresentationFormat>
  <Paragraphs>127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GALVAO</dc:creator>
  <cp:lastModifiedBy>CEMEI</cp:lastModifiedBy>
  <cp:revision>367</cp:revision>
  <dcterms:created xsi:type="dcterms:W3CDTF">2020-06-16T23:26:37Z</dcterms:created>
  <dcterms:modified xsi:type="dcterms:W3CDTF">2020-10-21T12:06:25Z</dcterms:modified>
</cp:coreProperties>
</file>