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4" r:id="rId2"/>
    <p:sldId id="334" r:id="rId3"/>
    <p:sldId id="343" r:id="rId4"/>
    <p:sldId id="344" r:id="rId5"/>
    <p:sldId id="304" r:id="rId6"/>
    <p:sldId id="331" r:id="rId7"/>
    <p:sldId id="322" r:id="rId8"/>
    <p:sldId id="367" r:id="rId9"/>
    <p:sldId id="368" r:id="rId10"/>
    <p:sldId id="324" r:id="rId11"/>
    <p:sldId id="370" r:id="rId12"/>
    <p:sldId id="366" r:id="rId13"/>
    <p:sldId id="350" r:id="rId14"/>
    <p:sldId id="352" r:id="rId15"/>
    <p:sldId id="371" r:id="rId16"/>
    <p:sldId id="365" r:id="rId17"/>
    <p:sldId id="372" r:id="rId18"/>
    <p:sldId id="375" r:id="rId19"/>
    <p:sldId id="376" r:id="rId20"/>
    <p:sldId id="377" r:id="rId21"/>
    <p:sldId id="369" r:id="rId22"/>
    <p:sldId id="373" r:id="rId23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87091" autoAdjust="0"/>
  </p:normalViewPr>
  <p:slideViewPr>
    <p:cSldViewPr>
      <p:cViewPr varScale="1">
        <p:scale>
          <a:sx n="56" d="100"/>
          <a:sy n="56" d="100"/>
        </p:scale>
        <p:origin x="22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10/11/2020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youtube.com/watch?v=C41q5YLnF1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GALVAO\Desktop\WhatsApp Image 2020-11-05 at 00.48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2627784"/>
            <a:ext cx="57841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00219" y="775028"/>
            <a:ext cx="553709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CENTRO MUNICIPAL DE EDUCAÇÃO INFANTIL – GALVÃO-SC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PROFESSORAS: MARCELLI POSSAN DE FREITAS</a:t>
            </a:r>
          </a:p>
          <a:p>
            <a:r>
              <a:rPr lang="pt-B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	         CAROLINE FATINI BEZ BATTI</a:t>
            </a:r>
          </a:p>
          <a:p>
            <a:r>
              <a:rPr lang="pt-B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	         LUZIA ERLANI GONÇALVES LUSSANI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pt-B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ALUNO(A): ____________________________ TURMA: _______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57192" y="7956376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omic Sans MS" panose="030F0702030302020204" pitchFamily="66" charset="0"/>
              </a:rPr>
              <a:t>11/11/2020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656" y="467544"/>
            <a:ext cx="6192688" cy="8352928"/>
          </a:xfrm>
          <a:prstGeom prst="rect">
            <a:avLst/>
          </a:prstGeom>
          <a:noFill/>
          <a:ln w="44450" cmpd="thickThin">
            <a:solidFill>
              <a:srgbClr val="111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59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2696" y="8275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9- </a:t>
            </a:r>
            <a:r>
              <a:rPr lang="pt-BR" sz="1600" dirty="0" smtClean="0">
                <a:latin typeface="Comic Sans MS" panose="030F0702030302020204" pitchFamily="66" charset="0"/>
              </a:rPr>
              <a:t>PINTE O QUADRINHO QUE INDICA A QUANTIDADE DE ELEMENTOS DO CONJUNTO: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04664" y="611560"/>
            <a:ext cx="5994558" cy="108012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C:\Users\GALVAO\Desktop\Image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9" y="1819027"/>
            <a:ext cx="5922963" cy="69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ALVAO\Desktop\Imagem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7" y="692695"/>
            <a:ext cx="6286795" cy="39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84361" y="967244"/>
            <a:ext cx="54040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10-</a:t>
            </a:r>
            <a:r>
              <a:rPr lang="pt-BR" sz="1300" dirty="0" smtClean="0">
                <a:latin typeface="Comic Sans MS" panose="030F0702030302020204" pitchFamily="66" charset="0"/>
              </a:rPr>
              <a:t> CONTE AS RODAS E REGISTRE A QUANTIDADE CORRETA</a:t>
            </a:r>
            <a:r>
              <a:rPr lang="pt-BR" sz="1200" dirty="0" smtClean="0">
                <a:latin typeface="Comic Sans MS" panose="030F0702030302020204" pitchFamily="66" charset="0"/>
              </a:rPr>
              <a:t>: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85184" y="1547664"/>
            <a:ext cx="90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VOCÊ É </a:t>
            </a:r>
          </a:p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CAPAZ!</a:t>
            </a:r>
            <a:endParaRPr lang="pt-BR" sz="1400" b="1" dirty="0">
              <a:latin typeface="Comic Sans MS" panose="030F0702030302020204" pitchFamily="66" charset="0"/>
            </a:endParaRPr>
          </a:p>
        </p:txBody>
      </p:sp>
      <p:pic>
        <p:nvPicPr>
          <p:cNvPr id="6148" name="Picture 4" descr="C:\Users\GALVAO\Desktop\Imagem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7" y="4797151"/>
            <a:ext cx="6286795" cy="39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7042" y="8033737"/>
            <a:ext cx="7729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smtClean="0">
                <a:latin typeface="Comic Sans MS" panose="030F0702030302020204" pitchFamily="66" charset="0"/>
              </a:rPr>
              <a:t>HIAGO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22944" y="8172400"/>
            <a:ext cx="606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dirty="0" smtClean="0">
                <a:latin typeface="Comic Sans MS" panose="030F0702030302020204" pitchFamily="66" charset="0"/>
              </a:rPr>
              <a:t>LUIZ</a:t>
            </a:r>
            <a:endParaRPr lang="pt-BR" sz="1300" dirty="0">
              <a:latin typeface="Comic Sans MS" panose="030F0702030302020204" pitchFamily="66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426" y="5220072"/>
            <a:ext cx="541487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11- </a:t>
            </a:r>
            <a:r>
              <a:rPr lang="pt-BR" sz="1300" dirty="0" smtClean="0">
                <a:latin typeface="Comic Sans MS" panose="030F0702030302020204" pitchFamily="66" charset="0"/>
              </a:rPr>
              <a:t>HIAGO E LUIZ TÊM A MESMA QUANTIDADE DE CARRINHOS. CONTE OS CARRINHOS DO HIAGO E DÊ A MESMA QUANTIDADE PARA O LUIZ. (IMAGENS PARA RECORTE NOS ANEXOS).</a:t>
            </a:r>
          </a:p>
          <a:p>
            <a:r>
              <a:rPr lang="pt-BR" sz="1300" dirty="0" smtClean="0">
                <a:latin typeface="Comic Sans MS" panose="030F0702030302020204" pitchFamily="66" charset="0"/>
              </a:rPr>
              <a:t> </a:t>
            </a:r>
            <a:endParaRPr lang="pt-BR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62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0724" y="611560"/>
            <a:ext cx="56265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omic Sans MS" panose="030F0702030302020204" pitchFamily="66" charset="0"/>
              </a:rPr>
              <a:t>MÃOS À OBRA</a:t>
            </a:r>
          </a:p>
          <a:p>
            <a:pPr algn="just"/>
            <a:endParaRPr lang="pt-BR" sz="7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12-</a:t>
            </a:r>
            <a:r>
              <a:rPr lang="pt-BR" sz="1200" dirty="0" smtClean="0">
                <a:latin typeface="Comic Sans MS" panose="030F0702030302020204" pitchFamily="66" charset="0"/>
              </a:rPr>
              <a:t> CONSTRUA UM MEIO DE TRANSPORTE UTILIZANDO OS  MATERIAIS RECICLÁVEIS QUE VOCÊ TENHA EM CASA: CAIXAS DE REMÉDIO, LEITE, CREME DENTAL, LATAS, LITROS, EMBALAGENS DIVERSAS. </a:t>
            </a:r>
          </a:p>
          <a:p>
            <a:pPr algn="just"/>
            <a:endParaRPr lang="pt-BR" sz="7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ABUSE DA CRIATIVIDADE E COLOQUE SUAS IDEIAS EM AÇÃO, O SEU MEIO DE TRANSPORTE VAI FICAR LINDO!</a:t>
            </a:r>
          </a:p>
          <a:p>
            <a:pPr algn="just"/>
            <a:endParaRPr lang="pt-BR" sz="7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NÃO PRECISA DEVOLVER, ELE É SEU, MAS NÃO ESQUEÇA DE REGISTRAR  A CONSTRUÇÃO COM FOTOS OU VÍDEOS E ENVIAR PARA A PROFESSORA.</a:t>
            </a:r>
          </a:p>
          <a:p>
            <a:pPr algn="just"/>
            <a:endParaRPr lang="pt-BR" sz="7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ABAIXO ESTÃO ALGUMAS SUGESTÕES DE MEIOS DE TRANSPORTE CONFECCIONADOS COM MATERIAIS RECICLÁVEIS: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82371" y="539552"/>
            <a:ext cx="6058999" cy="288032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C:\Users\GALVAO\Desktop\Imagem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779912"/>
            <a:ext cx="59508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4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2696" y="755576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omic Sans MS" panose="030F0702030302020204" pitchFamily="66" charset="0"/>
              </a:rPr>
              <a:t>MEIOS DE COMUNICAÇÃO</a:t>
            </a:r>
          </a:p>
          <a:p>
            <a:pPr algn="ctr"/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>
                <a:latin typeface="Comic Sans MS" panose="030F0702030302020204" pitchFamily="66" charset="0"/>
              </a:rPr>
              <a:t>Os meios de comunicação são instrumentos que </a:t>
            </a:r>
            <a:r>
              <a:rPr lang="pt-BR" sz="1200" cap="all" dirty="0" smtClean="0">
                <a:latin typeface="Comic Sans MS" panose="030F0702030302020204" pitchFamily="66" charset="0"/>
              </a:rPr>
              <a:t>nos permitem COMUNICAR-SE UNS COM OS OUTROS. ATRAVÉS DELES TAMBÉM PODEMOS TRANSMITIR E receber Informações DO MUNDO TODO.</a:t>
            </a: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COM O </a:t>
            </a:r>
            <a:r>
              <a:rPr lang="pt-BR" sz="1200" cap="all" dirty="0">
                <a:latin typeface="Comic Sans MS" panose="030F0702030302020204" pitchFamily="66" charset="0"/>
              </a:rPr>
              <a:t>avanço da </a:t>
            </a:r>
            <a:r>
              <a:rPr lang="pt-BR" sz="1200" cap="all" dirty="0" smtClean="0">
                <a:latin typeface="Comic Sans MS" panose="030F0702030302020204" pitchFamily="66" charset="0"/>
              </a:rPr>
              <a:t>tecnologia, os </a:t>
            </a:r>
            <a:r>
              <a:rPr lang="pt-BR" sz="1200" cap="all" dirty="0">
                <a:latin typeface="Comic Sans MS" panose="030F0702030302020204" pitchFamily="66" charset="0"/>
              </a:rPr>
              <a:t>meios de comunicação </a:t>
            </a:r>
            <a:r>
              <a:rPr lang="pt-BR" sz="1200" cap="all" dirty="0" smtClean="0">
                <a:latin typeface="Comic Sans MS" panose="030F0702030302020204" pitchFamily="66" charset="0"/>
              </a:rPr>
              <a:t>FAZEM COM </a:t>
            </a:r>
            <a:r>
              <a:rPr lang="pt-BR" sz="1200" cap="all" dirty="0">
                <a:latin typeface="Comic Sans MS" panose="030F0702030302020204" pitchFamily="66" charset="0"/>
              </a:rPr>
              <a:t>que </a:t>
            </a:r>
            <a:r>
              <a:rPr lang="pt-BR" sz="1200" cap="all" dirty="0" smtClean="0">
                <a:latin typeface="Comic Sans MS" panose="030F0702030302020204" pitchFamily="66" charset="0"/>
              </a:rPr>
              <a:t>POSSAMOS nos </a:t>
            </a:r>
            <a:r>
              <a:rPr lang="pt-BR" sz="1200" cap="all" dirty="0" err="1" smtClean="0">
                <a:latin typeface="Comic Sans MS" panose="030F0702030302020204" pitchFamily="66" charset="0"/>
              </a:rPr>
              <a:t>comuniCAR</a:t>
            </a:r>
            <a:r>
              <a:rPr lang="pt-BR" sz="1200" cap="all" dirty="0" smtClean="0">
                <a:latin typeface="Comic Sans MS" panose="030F0702030302020204" pitchFamily="66" charset="0"/>
              </a:rPr>
              <a:t> </a:t>
            </a:r>
            <a:r>
              <a:rPr lang="pt-BR" sz="1200" cap="all" dirty="0">
                <a:latin typeface="Comic Sans MS" panose="030F0702030302020204" pitchFamily="66" charset="0"/>
              </a:rPr>
              <a:t>com pessoas </a:t>
            </a:r>
            <a:r>
              <a:rPr lang="pt-BR" sz="1200" cap="all" dirty="0" smtClean="0">
                <a:latin typeface="Comic Sans MS" panose="030F0702030302020204" pitchFamily="66" charset="0"/>
              </a:rPr>
              <a:t>DE LONGAS distâncias EM UM CURTO </a:t>
            </a:r>
            <a:r>
              <a:rPr lang="pt-BR" sz="1200" cap="all" dirty="0">
                <a:latin typeface="Comic Sans MS" panose="030F0702030302020204" pitchFamily="66" charset="0"/>
              </a:rPr>
              <a:t>espaço de tempo. </a:t>
            </a:r>
            <a:endParaRPr lang="pt-BR" sz="1200" cap="all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ALGUNS EXEMPLOS DE MEIOS DE COMUNICAÇÃO SÃO: jornal</a:t>
            </a:r>
            <a:r>
              <a:rPr lang="pt-BR" sz="1200" cap="all" dirty="0">
                <a:latin typeface="Comic Sans MS" panose="030F0702030302020204" pitchFamily="66" charset="0"/>
              </a:rPr>
              <a:t>, revista, celular, telefone, internet, televisão, </a:t>
            </a:r>
            <a:r>
              <a:rPr lang="pt-BR" sz="1200" cap="all" dirty="0" smtClean="0">
                <a:latin typeface="Comic Sans MS" panose="030F0702030302020204" pitchFamily="66" charset="0"/>
              </a:rPr>
              <a:t>RÁDIO, CARTA, ENTRE OUTROS.</a:t>
            </a:r>
            <a:endParaRPr lang="pt-BR" sz="1200" cap="all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548680" y="539552"/>
            <a:ext cx="5688632" cy="2664296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0" name="Picture 4" descr="C:\Users\GALVAO\Desktop\Imagem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635896"/>
            <a:ext cx="3672408" cy="50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12976" y="3567370"/>
            <a:ext cx="3289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A TELEVISÃO É UM DOS MEIOS DE COMUNICAÇÃO MAIS POPULARES. ESTÁ PRESENTE NA MAIORIA DAS CASAS E É UTILIZADA TANTO PELOS ADULTOS, QUANTO PELAS CRIANÇAS.</a:t>
            </a:r>
            <a:endParaRPr lang="pt-BR" sz="13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77072" y="5148064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Comic Sans MS" panose="030F0702030302020204" pitchFamily="66" charset="0"/>
              </a:rPr>
              <a:t>13- </a:t>
            </a:r>
            <a:r>
              <a:rPr lang="pt-BR" sz="1200" dirty="0" smtClean="0">
                <a:latin typeface="Comic Sans MS" panose="030F0702030302020204" pitchFamily="66" charset="0"/>
              </a:rPr>
              <a:t>RESPONDA: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VOCÊ GOSTA DE ASSISTIR TELEVISÃO?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_______________________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QUAL É SEU PROGRAMA FAVORITO?</a:t>
            </a:r>
          </a:p>
          <a:p>
            <a:pPr marL="171450" indent="-171450">
              <a:buFontTx/>
              <a:buChar char="-"/>
            </a:pPr>
            <a:endParaRPr lang="pt-BR" sz="1200" dirty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 _______________________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 _______________________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 _______________________</a:t>
            </a:r>
          </a:p>
          <a:p>
            <a:pPr marL="171450" indent="-171450">
              <a:buFontTx/>
              <a:buChar char="-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171450" indent="-171450" algn="just">
              <a:buFontTx/>
              <a:buChar char="-"/>
            </a:pPr>
            <a:r>
              <a:rPr lang="pt-BR" sz="1200" dirty="0" smtClean="0">
                <a:latin typeface="Comic Sans MS" panose="030F0702030302020204" pitchFamily="66" charset="0"/>
              </a:rPr>
              <a:t>DESENHE NA TELEVISÃO AO LADO SEU PROGRAMA PREFERIDO.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6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ALVAO\Desktop\Imagem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01803"/>
            <a:ext cx="6048672" cy="85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36712" y="899592"/>
            <a:ext cx="5184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14- </a:t>
            </a:r>
            <a:r>
              <a:rPr lang="pt-BR" sz="1500" dirty="0" smtClean="0">
                <a:latin typeface="Comic Sans MS" panose="030F0702030302020204" pitchFamily="66" charset="0"/>
              </a:rPr>
              <a:t>DESCUBRA O MEIO DE COMUNICAÇÃO CORRETO, ESCREVA O SEU NOME E CIRCULE O DESENHO:   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9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48680" y="539552"/>
            <a:ext cx="5760640" cy="1008112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36712" y="732180"/>
            <a:ext cx="52565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b="1" dirty="0" smtClean="0">
                <a:latin typeface="Comic Sans MS" panose="030F0702030302020204" pitchFamily="66" charset="0"/>
              </a:rPr>
              <a:t>15- </a:t>
            </a:r>
            <a:r>
              <a:rPr lang="pt-BR" sz="1300" dirty="0" smtClean="0">
                <a:latin typeface="Comic Sans MS" panose="030F0702030302020204" pitchFamily="66" charset="0"/>
              </a:rPr>
              <a:t>PEÇA AJUDA AO PAPAI E A MAMÃE E ESCREVA O NOME DOS SEGUINTES MEIOS DE COMUNICAÇÃO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3078" name="Picture 6" descr="C:\Users\GALVAO\Desktop\Imagem3 - Cópia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6546676"/>
            <a:ext cx="20669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GALVAO\Desktop\Image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9" y="4142978"/>
            <a:ext cx="55340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GALVAO\Desktop\Imagem3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2034364"/>
            <a:ext cx="5356101" cy="13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GALVAO\Desktop\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6430069"/>
            <a:ext cx="1287671" cy="15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8680" y="356388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_______________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49195" y="356388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_______________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65104" y="356388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_______________</a:t>
            </a: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620688" y="5858852"/>
            <a:ext cx="5732333" cy="369332"/>
            <a:chOff x="548680" y="3563888"/>
            <a:chExt cx="5732333" cy="369332"/>
          </a:xfrm>
        </p:grpSpPr>
        <p:sp>
          <p:nvSpPr>
            <p:cNvPr id="20" name="CaixaDeTexto 19"/>
            <p:cNvSpPr txBox="1"/>
            <p:nvPr/>
          </p:nvSpPr>
          <p:spPr>
            <a:xfrm>
              <a:off x="548680" y="356388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_______________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449195" y="356388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_______________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365104" y="3563888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_______________</a:t>
              </a:r>
              <a:endParaRPr lang="pt-BR" dirty="0"/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1441083" y="80911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_______________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745339" y="810039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_______________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61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ALVAO\Desktop\jogo dos 7 erros jogo sete erros desenhos colorir arte atividades de educacao infantil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1619672"/>
            <a:ext cx="4808560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8680" y="683568"/>
            <a:ext cx="581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omic Sans MS" panose="030F0702030302020204" pitchFamily="66" charset="0"/>
              </a:rPr>
              <a:t>16-</a:t>
            </a:r>
            <a:r>
              <a:rPr lang="pt-BR" sz="1400" dirty="0" smtClean="0">
                <a:latin typeface="Comic Sans MS" panose="030F0702030302020204" pitchFamily="66" charset="0"/>
              </a:rPr>
              <a:t> ENCONTRE AS SETE DIFERENÇAS ENTRE AS IMAGENS E CIRCULE CADA UMA DELAS: 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60648" y="500713"/>
            <a:ext cx="6336704" cy="902935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738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04664" y="323528"/>
            <a:ext cx="6021288" cy="4968552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20688" y="708536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17-</a:t>
            </a:r>
            <a:r>
              <a:rPr lang="pt-BR" sz="1200" dirty="0" smtClean="0">
                <a:latin typeface="Comic Sans MS" panose="030F0702030302020204" pitchFamily="66" charset="0"/>
              </a:rPr>
              <a:t> VAMOS COLORIR E MONTAR UM LINDO LIVRINHO, E COM ELE DESCOBRIR OS PRINCIPAIS INSTRUMENTOS QUE UTILIZAMOS PARA NOS COMUNICAR OU RECEBER NOTÍCIAS.</a:t>
            </a:r>
          </a:p>
          <a:p>
            <a:pPr algn="just"/>
            <a:endParaRPr lang="pt-BR" sz="8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 NÃO PRECISA DEVOLVER , ELE É SEU, MAS, LEMBRE-SE DE REGISTRAR A ATIVIDADE E ENVIAR FOTOS OU VÍDEOS PARA A PROFESSORA. </a:t>
            </a:r>
          </a:p>
          <a:p>
            <a:pPr algn="just"/>
            <a:endParaRPr lang="pt-BR" sz="800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A IMAGEM ABAIXO MOSTRA COMO VOCÊ PODERÁ MONTAR O SEU LIVRINHO. BOM TRABALHO...</a:t>
            </a:r>
          </a:p>
        </p:txBody>
      </p:sp>
      <p:pic>
        <p:nvPicPr>
          <p:cNvPr id="4099" name="Picture 3" descr="C:\Users\GALVAO\Desktop\InShot_20191028_120540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53" y="2592019"/>
            <a:ext cx="3208923" cy="24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76672" y="5508104"/>
            <a:ext cx="590465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Comic Sans MS" panose="030F0702030302020204" pitchFamily="66" charset="0"/>
              </a:rPr>
              <a:t>18</a:t>
            </a:r>
            <a:r>
              <a:rPr lang="pt-BR" sz="1200" dirty="0" smtClean="0">
                <a:latin typeface="Comic Sans MS" panose="030F0702030302020204" pitchFamily="66" charset="0"/>
              </a:rPr>
              <a:t>- VAMOS BRINCAR?</a:t>
            </a:r>
          </a:p>
          <a:p>
            <a:endParaRPr lang="pt-BR" sz="8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VOCÊ CONHECE A BRINCADEIRA “TELEFONE SEM FIO”?</a:t>
            </a: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ELA É uma BRINCADEIRA POPULAR E PODE SER REALIZADA COM VÁRIAS PESSOAS ao mesmo tempo.</a:t>
            </a:r>
          </a:p>
          <a:p>
            <a:pPr algn="just"/>
            <a:endParaRPr lang="pt-BR" sz="700" cap="all" dirty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FORMA-SE UM CÍRCULO E  uma </a:t>
            </a:r>
            <a:r>
              <a:rPr lang="pt-BR" sz="1200" cap="all" dirty="0">
                <a:latin typeface="Comic Sans MS" panose="030F0702030302020204" pitchFamily="66" charset="0"/>
              </a:rPr>
              <a:t>pessoa </a:t>
            </a:r>
            <a:r>
              <a:rPr lang="pt-BR" sz="1200" cap="all" dirty="0" smtClean="0">
                <a:latin typeface="Comic Sans MS" panose="030F0702030302020204" pitchFamily="66" charset="0"/>
              </a:rPr>
              <a:t>INICIA falando </a:t>
            </a:r>
            <a:r>
              <a:rPr lang="pt-BR" sz="1200" cap="all" dirty="0">
                <a:latin typeface="Comic Sans MS" panose="030F0702030302020204" pitchFamily="66" charset="0"/>
              </a:rPr>
              <a:t>uma palavra ou frase </a:t>
            </a:r>
            <a:r>
              <a:rPr lang="pt-BR" sz="1200" cap="all" dirty="0" smtClean="0">
                <a:latin typeface="Comic Sans MS" panose="030F0702030302020204" pitchFamily="66" charset="0"/>
              </a:rPr>
              <a:t>ao ouvido Daquela ao </a:t>
            </a:r>
            <a:r>
              <a:rPr lang="pt-BR" sz="1200" cap="all" dirty="0">
                <a:latin typeface="Comic Sans MS" panose="030F0702030302020204" pitchFamily="66" charset="0"/>
              </a:rPr>
              <a:t>seu lado, de modo que os demais </a:t>
            </a:r>
            <a:r>
              <a:rPr lang="pt-BR" sz="1200" cap="all" dirty="0" smtClean="0">
                <a:latin typeface="Comic Sans MS" panose="030F0702030302020204" pitchFamily="66" charset="0"/>
              </a:rPr>
              <a:t>não </a:t>
            </a:r>
            <a:r>
              <a:rPr lang="pt-BR" sz="1200" cap="all" dirty="0">
                <a:latin typeface="Comic Sans MS" panose="030F0702030302020204" pitchFamily="66" charset="0"/>
              </a:rPr>
              <a:t>escutem </a:t>
            </a:r>
            <a:r>
              <a:rPr lang="pt-BR" sz="1200" cap="all" dirty="0" smtClean="0">
                <a:latin typeface="Comic Sans MS" panose="030F0702030302020204" pitchFamily="66" charset="0"/>
              </a:rPr>
              <a:t>qual </a:t>
            </a:r>
            <a:r>
              <a:rPr lang="pt-BR" sz="1200" cap="all" dirty="0">
                <a:latin typeface="Comic Sans MS" panose="030F0702030302020204" pitchFamily="66" charset="0"/>
              </a:rPr>
              <a:t>é o "segredo". Quem ouviu </a:t>
            </a:r>
            <a:r>
              <a:rPr lang="pt-BR" sz="1200" cap="all" dirty="0" smtClean="0">
                <a:latin typeface="Comic Sans MS" panose="030F0702030302020204" pitchFamily="66" charset="0"/>
              </a:rPr>
              <a:t>então repete </a:t>
            </a:r>
            <a:r>
              <a:rPr lang="pt-BR" sz="1200" cap="all" dirty="0">
                <a:latin typeface="Comic Sans MS" panose="030F0702030302020204" pitchFamily="66" charset="0"/>
              </a:rPr>
              <a:t>para o próximo participante, e assim por diante até chegar ao último, que deve contar </a:t>
            </a:r>
            <a:r>
              <a:rPr lang="pt-BR" sz="1200" cap="all" dirty="0" smtClean="0">
                <a:latin typeface="Comic Sans MS" panose="030F0702030302020204" pitchFamily="66" charset="0"/>
              </a:rPr>
              <a:t>“o segredo” </a:t>
            </a:r>
            <a:r>
              <a:rPr lang="pt-BR" sz="1200" cap="all" dirty="0">
                <a:latin typeface="Comic Sans MS" panose="030F0702030302020204" pitchFamily="66" charset="0"/>
              </a:rPr>
              <a:t>em voz alta</a:t>
            </a:r>
            <a:r>
              <a:rPr lang="pt-BR" sz="1200" cap="all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700" cap="all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Uma </a:t>
            </a:r>
            <a:r>
              <a:rPr lang="pt-BR" sz="1200" cap="all" dirty="0">
                <a:latin typeface="Comic Sans MS" panose="030F0702030302020204" pitchFamily="66" charset="0"/>
              </a:rPr>
              <a:t>das regras do jogo é que </a:t>
            </a:r>
            <a:r>
              <a:rPr lang="pt-BR" sz="1200" cap="all" dirty="0" smtClean="0">
                <a:latin typeface="Comic Sans MS" panose="030F0702030302020204" pitchFamily="66" charset="0"/>
              </a:rPr>
              <a:t>não </a:t>
            </a:r>
            <a:r>
              <a:rPr lang="pt-BR" sz="1200" cap="all" dirty="0">
                <a:latin typeface="Comic Sans MS" panose="030F0702030302020204" pitchFamily="66" charset="0"/>
              </a:rPr>
              <a:t>pode </a:t>
            </a:r>
            <a:r>
              <a:rPr lang="pt-BR" sz="1200" cap="all" dirty="0" smtClean="0">
                <a:latin typeface="Comic Sans MS" panose="030F0702030302020204" pitchFamily="66" charset="0"/>
              </a:rPr>
              <a:t>repetir “o segredo” ao </a:t>
            </a:r>
            <a:r>
              <a:rPr lang="pt-BR" sz="1200" cap="all" dirty="0">
                <a:latin typeface="Comic Sans MS" panose="030F0702030302020204" pitchFamily="66" charset="0"/>
              </a:rPr>
              <a:t>ouvinte da </a:t>
            </a:r>
            <a:r>
              <a:rPr lang="pt-BR" sz="1200" cap="all" dirty="0" smtClean="0">
                <a:latin typeface="Comic Sans MS" panose="030F0702030302020204" pitchFamily="66" charset="0"/>
              </a:rPr>
              <a:t>vez, Por </a:t>
            </a:r>
            <a:r>
              <a:rPr lang="pt-BR" sz="1200" cap="all" dirty="0">
                <a:latin typeface="Comic Sans MS" panose="030F0702030302020204" pitchFamily="66" charset="0"/>
              </a:rPr>
              <a:t>esse motivo é comum </a:t>
            </a:r>
            <a:r>
              <a:rPr lang="pt-BR" sz="1200" cap="all" dirty="0" smtClean="0">
                <a:latin typeface="Comic Sans MS" panose="030F0702030302020204" pitchFamily="66" charset="0"/>
              </a:rPr>
              <a:t>passar adiante O “</a:t>
            </a:r>
            <a:r>
              <a:rPr lang="pt-BR" sz="1200" cap="all" dirty="0" err="1" smtClean="0">
                <a:latin typeface="Comic Sans MS" panose="030F0702030302020204" pitchFamily="66" charset="0"/>
              </a:rPr>
              <a:t>SEGREDO”de</a:t>
            </a:r>
            <a:r>
              <a:rPr lang="pt-BR" sz="1200" cap="all" dirty="0" smtClean="0">
                <a:latin typeface="Comic Sans MS" panose="030F0702030302020204" pitchFamily="66" charset="0"/>
              </a:rPr>
              <a:t> </a:t>
            </a:r>
            <a:r>
              <a:rPr lang="pt-BR" sz="1200" cap="all" dirty="0">
                <a:latin typeface="Comic Sans MS" panose="030F0702030302020204" pitchFamily="66" charset="0"/>
              </a:rPr>
              <a:t>forma </a:t>
            </a:r>
            <a:r>
              <a:rPr lang="pt-BR" sz="1200" cap="all" dirty="0" smtClean="0">
                <a:latin typeface="Comic Sans MS" panose="030F0702030302020204" pitchFamily="66" charset="0"/>
              </a:rPr>
              <a:t>DISTORCIDA, </a:t>
            </a:r>
            <a:r>
              <a:rPr lang="pt-BR" sz="1200" cap="all" dirty="0">
                <a:latin typeface="Comic Sans MS" panose="030F0702030302020204" pitchFamily="66" charset="0"/>
              </a:rPr>
              <a:t>chegando totalmente diferente ao ouvinte final, e isso é o que torna a brincadeira divertida</a:t>
            </a:r>
            <a:r>
              <a:rPr lang="pt-BR" sz="1200" cap="all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pt-BR" sz="700" cap="all" dirty="0">
              <a:latin typeface="Comic Sans MS" panose="030F0702030302020204" pitchFamily="66" charset="0"/>
            </a:endParaRPr>
          </a:p>
          <a:p>
            <a:pPr algn="just"/>
            <a:r>
              <a:rPr lang="pt-BR" sz="1200" cap="all" dirty="0" smtClean="0">
                <a:latin typeface="Comic Sans MS" panose="030F0702030302020204" pitchFamily="66" charset="0"/>
              </a:rPr>
              <a:t>CONVIDE SUA FAMÍLIA E BRINQUEM JUNTOS. REGISTRE A BRINCADEIRA COM FOTOS OU VÍDEOS e envie para a professora.</a:t>
            </a:r>
            <a:endParaRPr lang="pt-BR" sz="1200" cap="al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6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84094" y="627529"/>
            <a:ext cx="5952565" cy="7942730"/>
            <a:chOff x="484094" y="627529"/>
            <a:chExt cx="5952565" cy="7942730"/>
          </a:xfrm>
        </p:grpSpPr>
        <p:sp>
          <p:nvSpPr>
            <p:cNvPr id="5" name="CaixaDeTexto 4"/>
            <p:cNvSpPr txBox="1"/>
            <p:nvPr/>
          </p:nvSpPr>
          <p:spPr>
            <a:xfrm>
              <a:off x="484094" y="627529"/>
              <a:ext cx="595256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ATIVIDADES DE </a:t>
              </a:r>
              <a:r>
                <a:rPr lang="pt-BR" sz="12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INGLÊS</a:t>
              </a:r>
            </a:p>
            <a:p>
              <a:pPr algn="ctr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TEACHER: RENARA LOUREIRO </a:t>
              </a:r>
            </a:p>
            <a:p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NAME: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________________________________________________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GRADE: PRÉ 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 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CHRISTMAS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/ NATAL </a:t>
              </a:r>
              <a:endParaRPr lang="pt-BR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1-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HELLO, KIDS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!! O FIM DO ANO ESTÁ CHEGANDO, E COM ELE CELEBRAMOS UMA DATA CHEIA DE AMOR, NO DIA 25 DE DEZEMBRO COMEMORAMOS O NATAL CONHECIDO EM INGLÊS COMO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CHRISTMAS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!!!  PARA ENTRAR NO CLIMA DE NATAL, VAMOS OUVIR A MÚSICA </a:t>
              </a:r>
              <a:r>
                <a:rPr 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WE WISH YOU A MERRY CHRISTMAS.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pt-BR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ACESSE 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O LINK: </a:t>
              </a:r>
              <a:r>
                <a:rPr lang="pt-BR" sz="1200" u="sng" dirty="0"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https://www.youtube.com/watch?v=C41q5YLnF10</a:t>
              </a:r>
              <a:r>
                <a:rPr lang="pt-B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pt-BR" dirty="0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30" y="4160519"/>
              <a:ext cx="5665694" cy="4409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897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12376" y="251520"/>
            <a:ext cx="5970495" cy="8839200"/>
            <a:chOff x="412376" y="537882"/>
            <a:chExt cx="5970495" cy="8839200"/>
          </a:xfrm>
        </p:grpSpPr>
        <p:sp>
          <p:nvSpPr>
            <p:cNvPr id="8" name="CaixaDeTexto 7"/>
            <p:cNvSpPr txBox="1"/>
            <p:nvPr/>
          </p:nvSpPr>
          <p:spPr>
            <a:xfrm>
              <a:off x="412376" y="537882"/>
              <a:ext cx="59704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EM SEGUIDA, VAMOS FAZER UM </a:t>
              </a:r>
              <a:r>
                <a:rPr kumimoji="0" lang="pt-B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SANTA CLAUS</a:t>
              </a: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(PAPAI NOEL). PINTE, RECORTE, MONTE NA FOLHA A SEGUIR, DEPOIS COLE ALGODÃO/ FIBRA OU OUTRO MATERIAL QUE VOCÊ TENHA EM CASA PARA FAZER A BARBA E OS DETALHES DO GORRO. LET’S GO!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01" y="1645878"/>
              <a:ext cx="5593043" cy="7731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5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52736" y="846043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latin typeface="Comic Sans MS" panose="030F0702030302020204" pitchFamily="66" charset="0"/>
              </a:rPr>
              <a:t>CANTE E DANCE COM A MÚSICA:</a:t>
            </a:r>
          </a:p>
          <a:p>
            <a:pPr algn="ctr"/>
            <a:r>
              <a:rPr lang="pt-BR" sz="1200" b="1" dirty="0" smtClean="0">
                <a:solidFill>
                  <a:srgbClr val="00589A"/>
                </a:solidFill>
              </a:rPr>
              <a:t>https</a:t>
            </a:r>
            <a:r>
              <a:rPr lang="pt-BR" sz="1200" b="1" dirty="0">
                <a:solidFill>
                  <a:srgbClr val="00589A"/>
                </a:solidFill>
              </a:rPr>
              <a:t>://www.youtube.com/watch?v=JFvj5l3VXxk</a:t>
            </a:r>
          </a:p>
        </p:txBody>
      </p:sp>
      <p:sp>
        <p:nvSpPr>
          <p:cNvPr id="5" name="Retângulo de cantos arredondados 9"/>
          <p:cNvSpPr/>
          <p:nvPr/>
        </p:nvSpPr>
        <p:spPr>
          <a:xfrm>
            <a:off x="476672" y="467544"/>
            <a:ext cx="5904656" cy="1368152"/>
          </a:xfrm>
          <a:prstGeom prst="roundRect">
            <a:avLst/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39" y="683568"/>
            <a:ext cx="5395428" cy="9327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20688" y="2377926"/>
            <a:ext cx="4473232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500" b="1" cap="all" dirty="0">
                <a:latin typeface="Comic Sans MS" panose="030F0702030302020204" pitchFamily="66" charset="0"/>
              </a:rPr>
              <a:t>O ônibus</a:t>
            </a:r>
          </a:p>
          <a:p>
            <a:endParaRPr lang="pt-BR" sz="1150" cap="all" dirty="0">
              <a:latin typeface="Comic Sans MS" panose="030F0702030302020204" pitchFamily="66" charset="0"/>
            </a:endParaRPr>
          </a:p>
          <a:p>
            <a:r>
              <a:rPr lang="pt-BR" sz="1150" cap="all" dirty="0">
                <a:latin typeface="Comic Sans MS" panose="030F0702030302020204" pitchFamily="66" charset="0"/>
              </a:rPr>
              <a:t>A roda do ônibus roda, </a:t>
            </a:r>
            <a:r>
              <a:rPr lang="pt-BR" sz="1150" cap="all" dirty="0" smtClean="0">
                <a:latin typeface="Comic Sans MS" panose="030F0702030302020204" pitchFamily="66" charset="0"/>
              </a:rPr>
              <a:t>roda,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>
                <a:latin typeface="Comic Sans MS" panose="030F0702030302020204" pitchFamily="66" charset="0"/>
              </a:rPr>
              <a:t>Roda, roda, roda, roda</a:t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>
                <a:latin typeface="Comic Sans MS" panose="030F0702030302020204" pitchFamily="66" charset="0"/>
              </a:rPr>
              <a:t>A roda do ônibus roda, </a:t>
            </a:r>
            <a:r>
              <a:rPr lang="pt-BR" sz="1150" cap="all" dirty="0" smtClean="0">
                <a:latin typeface="Comic Sans MS" panose="030F0702030302020204" pitchFamily="66" charset="0"/>
              </a:rPr>
              <a:t>roda</a:t>
            </a: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Pela cidade.</a:t>
            </a:r>
          </a:p>
          <a:p>
            <a:endParaRPr lang="pt-BR" sz="1150" cap="all" dirty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A </a:t>
            </a:r>
            <a:r>
              <a:rPr lang="pt-BR" sz="1150" cap="all" dirty="0">
                <a:latin typeface="Comic Sans MS" panose="030F0702030302020204" pitchFamily="66" charset="0"/>
              </a:rPr>
              <a:t>porta do ônibus abre e </a:t>
            </a:r>
            <a:r>
              <a:rPr lang="pt-BR" sz="1150" cap="all" dirty="0" smtClean="0">
                <a:latin typeface="Comic Sans MS" panose="030F0702030302020204" pitchFamily="66" charset="0"/>
              </a:rPr>
              <a:t>fecha,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Abre </a:t>
            </a:r>
            <a:r>
              <a:rPr lang="pt-BR" sz="1150" cap="all" dirty="0">
                <a:latin typeface="Comic Sans MS" panose="030F0702030302020204" pitchFamily="66" charset="0"/>
              </a:rPr>
              <a:t>e fecha, abre e </a:t>
            </a:r>
            <a:r>
              <a:rPr lang="pt-BR" sz="1150" cap="all" dirty="0" smtClean="0">
                <a:latin typeface="Comic Sans MS" panose="030F0702030302020204" pitchFamily="66" charset="0"/>
              </a:rPr>
              <a:t>fecha.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A </a:t>
            </a:r>
            <a:r>
              <a:rPr lang="pt-BR" sz="1150" cap="all" dirty="0">
                <a:latin typeface="Comic Sans MS" panose="030F0702030302020204" pitchFamily="66" charset="0"/>
              </a:rPr>
              <a:t>porta do ônibus abre e fecha</a:t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Pela cidade.</a:t>
            </a:r>
          </a:p>
          <a:p>
            <a:endParaRPr lang="pt-BR" sz="1150" cap="all" dirty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O </a:t>
            </a:r>
            <a:r>
              <a:rPr lang="pt-BR" sz="1150" cap="all" dirty="0">
                <a:latin typeface="Comic Sans MS" panose="030F0702030302020204" pitchFamily="66" charset="0"/>
              </a:rPr>
              <a:t>passageiro sobe e </a:t>
            </a:r>
            <a:r>
              <a:rPr lang="pt-BR" sz="1150" cap="all" dirty="0" smtClean="0">
                <a:latin typeface="Comic Sans MS" panose="030F0702030302020204" pitchFamily="66" charset="0"/>
              </a:rPr>
              <a:t>desce,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Sobe </a:t>
            </a:r>
            <a:r>
              <a:rPr lang="pt-BR" sz="1150" cap="all" dirty="0">
                <a:latin typeface="Comic Sans MS" panose="030F0702030302020204" pitchFamily="66" charset="0"/>
              </a:rPr>
              <a:t>e desce, sobe e </a:t>
            </a:r>
            <a:r>
              <a:rPr lang="pt-BR" sz="1150" cap="all" dirty="0" smtClean="0">
                <a:latin typeface="Comic Sans MS" panose="030F0702030302020204" pitchFamily="66" charset="0"/>
              </a:rPr>
              <a:t>desce.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O </a:t>
            </a:r>
            <a:r>
              <a:rPr lang="pt-BR" sz="1150" cap="all" dirty="0">
                <a:latin typeface="Comic Sans MS" panose="030F0702030302020204" pitchFamily="66" charset="0"/>
              </a:rPr>
              <a:t>passageiro sobe e desce</a:t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Pela cidade.</a:t>
            </a:r>
          </a:p>
          <a:p>
            <a:endParaRPr lang="pt-BR" sz="1150" cap="all" dirty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O </a:t>
            </a:r>
            <a:r>
              <a:rPr lang="pt-BR" sz="1150" cap="all" dirty="0">
                <a:latin typeface="Comic Sans MS" panose="030F0702030302020204" pitchFamily="66" charset="0"/>
              </a:rPr>
              <a:t>neném faz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 smtClean="0">
                <a:latin typeface="Comic Sans MS" panose="030F0702030302020204" pitchFamily="66" charset="0"/>
              </a:rPr>
              <a:t>,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 smtClean="0">
                <a:latin typeface="Comic Sans MS" panose="030F0702030302020204" pitchFamily="66" charset="0"/>
              </a:rPr>
              <a:t>.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O </a:t>
            </a:r>
            <a:r>
              <a:rPr lang="pt-BR" sz="1150" cap="all" dirty="0">
                <a:latin typeface="Comic Sans MS" panose="030F0702030302020204" pitchFamily="66" charset="0"/>
              </a:rPr>
              <a:t>neném faz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uéIm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smtClean="0">
                <a:latin typeface="Comic Sans MS" panose="030F0702030302020204" pitchFamily="66" charset="0"/>
              </a:rPr>
              <a:t>Pela cidade.</a:t>
            </a:r>
          </a:p>
          <a:p>
            <a:endParaRPr lang="pt-BR" sz="1150" cap="all" dirty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A </a:t>
            </a:r>
            <a:r>
              <a:rPr lang="pt-BR" sz="1150" cap="all" dirty="0">
                <a:latin typeface="Comic Sans MS" panose="030F0702030302020204" pitchFamily="66" charset="0"/>
              </a:rPr>
              <a:t>mamãe faz </a:t>
            </a:r>
            <a:r>
              <a:rPr lang="pt-BR" sz="1150" cap="all" dirty="0" err="1">
                <a:latin typeface="Comic Sans MS" panose="030F0702030302020204" pitchFamily="66" charset="0"/>
              </a:rPr>
              <a:t>shh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>
                <a:latin typeface="Comic Sans MS" panose="030F0702030302020204" pitchFamily="66" charset="0"/>
              </a:rPr>
              <a:t>shh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>
                <a:latin typeface="Comic Sans MS" panose="030F0702030302020204" pitchFamily="66" charset="0"/>
              </a:rPr>
              <a:t>shh</a:t>
            </a:r>
            <a:r>
              <a:rPr lang="pt-BR" sz="1150" cap="all" dirty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</a:t>
            </a:r>
            <a:r>
              <a:rPr lang="pt-BR" sz="1150" cap="all" dirty="0">
                <a:latin typeface="Comic Sans MS" panose="030F0702030302020204" pitchFamily="66" charset="0"/>
              </a:rPr>
              <a:t/>
            </a:r>
            <a:br>
              <a:rPr lang="pt-BR" sz="1150" cap="all" dirty="0">
                <a:latin typeface="Comic Sans MS" panose="030F0702030302020204" pitchFamily="66" charset="0"/>
              </a:rPr>
            </a:b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shh,shh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>
                <a:latin typeface="Comic Sans MS" panose="030F0702030302020204" pitchFamily="66" charset="0"/>
              </a:rPr>
              <a:t>.</a:t>
            </a:r>
            <a:r>
              <a:rPr lang="pt-BR" sz="1150" cap="all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A </a:t>
            </a:r>
            <a:r>
              <a:rPr lang="pt-BR" sz="1150" cap="all" dirty="0">
                <a:latin typeface="Comic Sans MS" panose="030F0702030302020204" pitchFamily="66" charset="0"/>
              </a:rPr>
              <a:t>mamãe faz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 smtClean="0">
                <a:latin typeface="Comic Sans MS" panose="030F0702030302020204" pitchFamily="66" charset="0"/>
              </a:rPr>
              <a:t>shh</a:t>
            </a:r>
            <a:r>
              <a:rPr lang="pt-BR" sz="1150" cap="all" dirty="0" smtClean="0">
                <a:latin typeface="Comic Sans MS" panose="030F0702030302020204" pitchFamily="66" charset="0"/>
              </a:rPr>
              <a:t>, </a:t>
            </a:r>
            <a:r>
              <a:rPr lang="pt-BR" sz="1150" cap="all" dirty="0" err="1">
                <a:latin typeface="Comic Sans MS" panose="030F0702030302020204" pitchFamily="66" charset="0"/>
              </a:rPr>
              <a:t>shh</a:t>
            </a:r>
            <a:r>
              <a:rPr lang="pt-BR" sz="1150" cap="all" dirty="0">
                <a:latin typeface="Comic Sans MS" panose="030F0702030302020204" pitchFamily="66" charset="0"/>
              </a:rPr>
              <a:t> </a:t>
            </a:r>
            <a:endParaRPr lang="pt-BR" sz="1150" cap="all" dirty="0" smtClean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pela cidade.</a:t>
            </a:r>
          </a:p>
          <a:p>
            <a:endParaRPr lang="pt-BR" sz="1150" cap="all" dirty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A </a:t>
            </a:r>
            <a:r>
              <a:rPr lang="pt-BR" sz="1150" cap="all" dirty="0">
                <a:latin typeface="Comic Sans MS" panose="030F0702030302020204" pitchFamily="66" charset="0"/>
              </a:rPr>
              <a:t>buzina faz bi, bi, bi, bi, </a:t>
            </a:r>
            <a:endParaRPr lang="pt-BR" sz="1150" cap="all" dirty="0" smtClean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bi</a:t>
            </a:r>
            <a:r>
              <a:rPr lang="pt-BR" sz="1150" cap="all" dirty="0">
                <a:latin typeface="Comic Sans MS" panose="030F0702030302020204" pitchFamily="66" charset="0"/>
              </a:rPr>
              <a:t>, bi, bi, bi, </a:t>
            </a:r>
            <a:r>
              <a:rPr lang="pt-BR" sz="1150" cap="all" dirty="0" smtClean="0">
                <a:latin typeface="Comic Sans MS" panose="030F0702030302020204" pitchFamily="66" charset="0"/>
              </a:rPr>
              <a:t>bi, bi.</a:t>
            </a: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A </a:t>
            </a:r>
            <a:r>
              <a:rPr lang="pt-BR" sz="1150" cap="all" dirty="0">
                <a:latin typeface="Comic Sans MS" panose="030F0702030302020204" pitchFamily="66" charset="0"/>
              </a:rPr>
              <a:t>buzina faz bi, bi, bi, bi </a:t>
            </a:r>
            <a:endParaRPr lang="pt-BR" sz="1150" cap="all" dirty="0" smtClean="0">
              <a:latin typeface="Comic Sans MS" panose="030F0702030302020204" pitchFamily="66" charset="0"/>
            </a:endParaRPr>
          </a:p>
          <a:p>
            <a:r>
              <a:rPr lang="pt-BR" sz="1150" cap="all" dirty="0" smtClean="0">
                <a:latin typeface="Comic Sans MS" panose="030F0702030302020204" pitchFamily="66" charset="0"/>
              </a:rPr>
              <a:t>pela </a:t>
            </a:r>
            <a:r>
              <a:rPr lang="pt-BR" sz="1150" cap="all" dirty="0">
                <a:latin typeface="Comic Sans MS" panose="030F0702030302020204" pitchFamily="66" charset="0"/>
              </a:rPr>
              <a:t>cidade, pela </a:t>
            </a:r>
            <a:r>
              <a:rPr lang="pt-BR" sz="1150" cap="all" dirty="0" smtClean="0">
                <a:latin typeface="Comic Sans MS" panose="030F0702030302020204" pitchFamily="66" charset="0"/>
              </a:rPr>
              <a:t>cidade...</a:t>
            </a:r>
            <a:endParaRPr lang="pt-BR" sz="1150" cap="all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GALVAO\Desktop\Imag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38" y="6034323"/>
            <a:ext cx="3234422" cy="22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3009585"/>
            <a:ext cx="2658358" cy="19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471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43436" y="-252536"/>
            <a:ext cx="6520948" cy="9251021"/>
            <a:chOff x="-143436" y="-179294"/>
            <a:chExt cx="6520948" cy="9251021"/>
          </a:xfrm>
        </p:grpSpPr>
        <p:sp>
          <p:nvSpPr>
            <p:cNvPr id="5" name="Retângulo 4"/>
            <p:cNvSpPr/>
            <p:nvPr/>
          </p:nvSpPr>
          <p:spPr>
            <a:xfrm>
              <a:off x="404664" y="323528"/>
              <a:ext cx="5972848" cy="867081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6" name="Caixa de texto 4"/>
            <p:cNvSpPr txBox="1"/>
            <p:nvPr/>
          </p:nvSpPr>
          <p:spPr>
            <a:xfrm>
              <a:off x="2317245" y="761777"/>
              <a:ext cx="2373556" cy="45742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t-BR" sz="20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SANTA CLAUS</a:t>
              </a:r>
              <a:endPara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ixa de texto 5"/>
            <p:cNvSpPr txBox="1"/>
            <p:nvPr/>
          </p:nvSpPr>
          <p:spPr>
            <a:xfrm>
              <a:off x="1806257" y="8761063"/>
              <a:ext cx="3395532" cy="31066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MERRY CHRISTMAS!!    KISSES FOR YOU!</a:t>
              </a:r>
              <a:endParaRPr lang="pt-B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-143436" y="-179294"/>
              <a:ext cx="6510573" cy="4378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4374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ALVAO\Desktop\Imagem5 - Cópia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2209031"/>
            <a:ext cx="22002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GALVAO\Desktop\Imagem5 - Cópi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170698"/>
            <a:ext cx="2132057" cy="29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2177355" y="6691444"/>
            <a:ext cx="2619797" cy="1552964"/>
            <a:chOff x="1916832" y="6300192"/>
            <a:chExt cx="2619797" cy="1552964"/>
          </a:xfrm>
        </p:grpSpPr>
        <p:pic>
          <p:nvPicPr>
            <p:cNvPr id="7" name="Picture 2" descr="C:\Users\GALVAO\Desktop\Imagem8 - Cópi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832" y="6300192"/>
              <a:ext cx="1189037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C:\Users\GALVAO\Desktop\Imagem8 - Cópia - Cópia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016" y="6352969"/>
              <a:ext cx="963613" cy="150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aixaDeTexto 1"/>
          <p:cNvSpPr txBox="1"/>
          <p:nvPr/>
        </p:nvSpPr>
        <p:spPr>
          <a:xfrm>
            <a:off x="2852936" y="489610"/>
            <a:ext cx="15921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ANEXOS</a:t>
            </a:r>
            <a:endParaRPr lang="pt-BR" sz="25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39084" y="1403648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8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80928" y="5724128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11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8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LVAO\Desktop\Image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755576"/>
            <a:ext cx="5472608" cy="82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18865" y="323528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ATIVIDADE 17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1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338364" y="611560"/>
            <a:ext cx="6155436" cy="2614940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28164" b="23429"/>
          <a:stretch/>
        </p:blipFill>
        <p:spPr>
          <a:xfrm>
            <a:off x="508216" y="5220072"/>
            <a:ext cx="5985584" cy="373881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8216" y="755576"/>
            <a:ext cx="5801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 smtClean="0">
                <a:latin typeface="Comic Sans MS" panose="030F0702030302020204" pitchFamily="66" charset="0"/>
              </a:rPr>
              <a:t>VAMOS CONHECER OS MEIOS DE TRANSPORTE?</a:t>
            </a:r>
          </a:p>
          <a:p>
            <a:pPr algn="just"/>
            <a:endParaRPr lang="pt-BR" sz="10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OS MEIOS DE TRANSPORTE SÃO DE GRANDE IMPORTÂNCIA PARA O DESENVOLVIMENTO DO NOSSO PAÍS. ELES SERVEM PARA TRANSPORTAR PESSOAS E CARREGAR MERCADORIAS.</a:t>
            </a:r>
          </a:p>
          <a:p>
            <a:pPr algn="just"/>
            <a:endParaRPr lang="pt-BR" sz="13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300" dirty="0" smtClean="0">
                <a:latin typeface="Comic Sans MS" panose="030F0702030302020204" pitchFamily="66" charset="0"/>
              </a:rPr>
              <a:t>OS MEIOS DE TRANSPORTE SÃO DIVIDIDOS EM:</a:t>
            </a:r>
          </a:p>
          <a:p>
            <a:pPr algn="just"/>
            <a:r>
              <a:rPr lang="pt-BR" sz="1300" b="1" u="sng" dirty="0" smtClean="0">
                <a:latin typeface="Comic Sans MS" panose="030F0702030302020204" pitchFamily="66" charset="0"/>
              </a:rPr>
              <a:t>TERRESTRES</a:t>
            </a:r>
            <a:r>
              <a:rPr lang="pt-BR" sz="1300" dirty="0" smtClean="0">
                <a:latin typeface="Comic Sans MS" panose="030F0702030302020204" pitchFamily="66" charset="0"/>
              </a:rPr>
              <a:t>: AUTOMÓVEIS, ÔNIBUS, CAMINHÕES, TRENS, METRÔS, BICICLETA...</a:t>
            </a:r>
          </a:p>
          <a:p>
            <a:pPr algn="just"/>
            <a:r>
              <a:rPr lang="pt-BR" sz="1300" b="1" u="sng" dirty="0" smtClean="0">
                <a:latin typeface="Comic Sans MS" panose="030F0702030302020204" pitchFamily="66" charset="0"/>
              </a:rPr>
              <a:t>AQUÁTICOS</a:t>
            </a:r>
            <a:r>
              <a:rPr lang="pt-BR" sz="1300" dirty="0" smtClean="0">
                <a:latin typeface="Comic Sans MS" panose="030F0702030302020204" pitchFamily="66" charset="0"/>
              </a:rPr>
              <a:t>: NAVIOS, BARCOS, CANOAS...</a:t>
            </a:r>
          </a:p>
          <a:p>
            <a:pPr algn="just"/>
            <a:r>
              <a:rPr lang="pt-BR" sz="1300" b="1" u="sng" dirty="0" smtClean="0">
                <a:latin typeface="Comic Sans MS" panose="030F0702030302020204" pitchFamily="66" charset="0"/>
              </a:rPr>
              <a:t>AÉREOS</a:t>
            </a:r>
            <a:r>
              <a:rPr lang="pt-BR" sz="1300" dirty="0" smtClean="0">
                <a:latin typeface="Comic Sans MS" panose="030F0702030302020204" pitchFamily="66" charset="0"/>
              </a:rPr>
              <a:t>: AVIÕES, HELICÓPTEROS, BALÕES...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4704" y="3673910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O </a:t>
            </a:r>
            <a:r>
              <a:rPr lang="pt-BR" sz="1200" b="1" dirty="0" smtClean="0">
                <a:latin typeface="Comic Sans MS" panose="030F0702030302020204" pitchFamily="66" charset="0"/>
              </a:rPr>
              <a:t>ÔNIBUS</a:t>
            </a:r>
            <a:r>
              <a:rPr lang="pt-BR" sz="1200" dirty="0" smtClean="0">
                <a:latin typeface="Comic Sans MS" panose="030F0702030302020204" pitchFamily="66" charset="0"/>
              </a:rPr>
              <a:t> É UM MEIO DE TRANSPORTE COLETIVO, ELE É ESSENCIAL PARA AS ESCOLAS, POIS AJUDA NO TRANSPORTE DAS NOSSAS CRIANÇAS. </a:t>
            </a:r>
          </a:p>
          <a:p>
            <a:pPr algn="just"/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b="1" dirty="0" smtClean="0">
                <a:latin typeface="Comic Sans MS" panose="030F0702030302020204" pitchFamily="66" charset="0"/>
              </a:rPr>
              <a:t>1- </a:t>
            </a:r>
            <a:r>
              <a:rPr lang="pt-BR" sz="1200" dirty="0" smtClean="0">
                <a:latin typeface="Comic Sans MS" panose="030F0702030302020204" pitchFamily="66" charset="0"/>
              </a:rPr>
              <a:t>USE SUA CRIATIVIDADE E COMPLETE O DESENHO, DEIXANDO O ÔNIBUS ESCOLAR MAIS BONITO. VOCÊ PODE DESENHAR OS ALUNOS, O MOTORISTA E O QUE MAIS ACHAR NECESSÁRIO.</a:t>
            </a:r>
            <a:endParaRPr lang="pt-B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20688" y="602849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2- </a:t>
            </a:r>
            <a:r>
              <a:rPr lang="pt-BR" sz="1600" dirty="0" smtClean="0">
                <a:latin typeface="Comic Sans MS" panose="030F0702030302020204" pitchFamily="66" charset="0"/>
              </a:rPr>
              <a:t>COLE OU DESENHE NO QUADRO IMAGENS DOS MEIOS DE TRANSPORTE QUE VOCÊ CONHECE</a:t>
            </a:r>
            <a:r>
              <a:rPr lang="pt-BR" sz="1600" dirty="0" smtClean="0"/>
              <a:t>:</a:t>
            </a:r>
            <a:endParaRPr lang="pt-BR" sz="16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476672" y="1619672"/>
            <a:ext cx="5904656" cy="7056784"/>
          </a:xfrm>
          <a:prstGeom prst="round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24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404663" y="1331640"/>
            <a:ext cx="6048673" cy="7200800"/>
            <a:chOff x="395627" y="1483636"/>
            <a:chExt cx="5848822" cy="7058538"/>
          </a:xfrm>
        </p:grpSpPr>
        <p:sp>
          <p:nvSpPr>
            <p:cNvPr id="7" name="Retângulo Arredondado 6"/>
            <p:cNvSpPr/>
            <p:nvPr/>
          </p:nvSpPr>
          <p:spPr>
            <a:xfrm>
              <a:off x="395627" y="1483636"/>
              <a:ext cx="5848822" cy="7058538"/>
            </a:xfrm>
            <a:prstGeom prst="roundRect">
              <a:avLst/>
            </a:prstGeom>
            <a:solidFill>
              <a:schemeClr val="bg1"/>
            </a:solidFill>
            <a:ln w="44450"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" t="5934" r="2410" b="2258"/>
            <a:stretch/>
          </p:blipFill>
          <p:spPr>
            <a:xfrm>
              <a:off x="640158" y="1852249"/>
              <a:ext cx="5325776" cy="6336998"/>
            </a:xfrm>
            <a:prstGeom prst="rect">
              <a:avLst/>
            </a:prstGeom>
          </p:spPr>
        </p:pic>
      </p:grpSp>
      <p:sp>
        <p:nvSpPr>
          <p:cNvPr id="5" name="CaixaDeTexto 4"/>
          <p:cNvSpPr txBox="1"/>
          <p:nvPr/>
        </p:nvSpPr>
        <p:spPr>
          <a:xfrm>
            <a:off x="597855" y="592396"/>
            <a:ext cx="560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3-</a:t>
            </a:r>
            <a:r>
              <a:rPr lang="pt-BR" sz="1400" dirty="0" smtClean="0">
                <a:latin typeface="Comic Sans MS" panose="030F0702030302020204" pitchFamily="66" charset="0"/>
              </a:rPr>
              <a:t> OBSERVE O NOME DOS MEIOS DE TRANSPORTE E RESPONDA:</a:t>
            </a:r>
            <a:endParaRPr lang="pt-B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9776" y="602229"/>
            <a:ext cx="540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4- DESCUBRA OS MEIOS DE TRANSPORTE QUE ESTÃO ESCONDIDOS NO CAÇA-PALAVRAS: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0581" y="4921582"/>
            <a:ext cx="58326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Comic Sans MS" panose="030F0702030302020204" pitchFamily="66" charset="0"/>
              </a:rPr>
              <a:t>5-</a:t>
            </a:r>
            <a:r>
              <a:rPr lang="pt-BR" sz="1400" dirty="0" smtClean="0">
                <a:latin typeface="Comic Sans MS" panose="030F0702030302020204" pitchFamily="66" charset="0"/>
              </a:rPr>
              <a:t> AGORA RESPONDA:</a:t>
            </a:r>
          </a:p>
          <a:p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- QUAL MEIO DE TRANSPORTE AÉREO VOCÊ ENCONTROU?</a:t>
            </a:r>
          </a:p>
          <a:p>
            <a:endParaRPr lang="pt-BR" sz="1600" dirty="0">
              <a:latin typeface="Comic Sans MS" panose="030F0702030302020204" pitchFamily="66" charset="0"/>
            </a:endParaRPr>
          </a:p>
          <a:p>
            <a:endParaRPr lang="pt-BR" sz="1600" dirty="0" smtClean="0">
              <a:latin typeface="Comic Sans MS" panose="030F0702030302020204" pitchFamily="66" charset="0"/>
            </a:endParaRPr>
          </a:p>
          <a:p>
            <a:endParaRPr lang="pt-BR" sz="1600" dirty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- QUAIS MEIOS DE TRANSPORTES AQUÁTICOS VOCÊ ENCONTROU?</a:t>
            </a:r>
          </a:p>
          <a:p>
            <a:endParaRPr lang="pt-BR" sz="1600" dirty="0" smtClean="0">
              <a:latin typeface="Comic Sans MS" panose="030F0702030302020204" pitchFamily="66" charset="0"/>
            </a:endParaRPr>
          </a:p>
          <a:p>
            <a:endParaRPr lang="pt-BR" sz="1600" dirty="0" smtClean="0">
              <a:latin typeface="Comic Sans MS" panose="030F0702030302020204" pitchFamily="66" charset="0"/>
            </a:endParaRPr>
          </a:p>
          <a:p>
            <a:endParaRPr lang="pt-BR" sz="1600" dirty="0">
              <a:latin typeface="Comic Sans MS" panose="030F0702030302020204" pitchFamily="66" charset="0"/>
            </a:endParaRPr>
          </a:p>
          <a:p>
            <a:r>
              <a:rPr lang="pt-BR" sz="1400" dirty="0" smtClean="0">
                <a:latin typeface="Comic Sans MS" panose="030F0702030302020204" pitchFamily="66" charset="0"/>
              </a:rPr>
              <a:t>- QUAIS MEIOS DE TRANSPORTES TERRESTRES VOCÊ ENCONTROU?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02489" y="5724128"/>
            <a:ext cx="347458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56199" y="6876256"/>
            <a:ext cx="264520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402308" y="6876256"/>
            <a:ext cx="264520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40581" y="8100392"/>
            <a:ext cx="264520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402307" y="8100392"/>
            <a:ext cx="264520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499770" y="395536"/>
            <a:ext cx="5881558" cy="93610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C:\Users\GALVAO\Desktop\Image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1" y="1675178"/>
            <a:ext cx="5896775" cy="31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7" b="7667"/>
          <a:stretch/>
        </p:blipFill>
        <p:spPr>
          <a:xfrm>
            <a:off x="260648" y="2096250"/>
            <a:ext cx="6336704" cy="66522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4704" y="96288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6- </a:t>
            </a:r>
            <a:r>
              <a:rPr lang="pt-BR" sz="1600" dirty="0" smtClean="0">
                <a:latin typeface="Comic Sans MS" panose="030F0702030302020204" pitchFamily="66" charset="0"/>
              </a:rPr>
              <a:t> COMPLETE A CRUZADINHA COM O NOME DOS MEIOS DE TRANSPORTE INDICADOS: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548680" y="772925"/>
            <a:ext cx="5760640" cy="918755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4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LVAO\Desktop\Image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5" y="631152"/>
            <a:ext cx="5813275" cy="811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52736" y="1241498"/>
            <a:ext cx="4738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500" b="1" dirty="0" smtClean="0">
                <a:latin typeface="Comic Sans MS" panose="030F0702030302020204" pitchFamily="66" charset="0"/>
              </a:rPr>
              <a:t>7- </a:t>
            </a:r>
            <a:r>
              <a:rPr lang="pt-BR" sz="1500" dirty="0" smtClean="0">
                <a:latin typeface="Comic Sans MS" panose="030F0702030302020204" pitchFamily="66" charset="0"/>
              </a:rPr>
              <a:t>ORGANIZE AS LETRAS E ESCREVA O NOME </a:t>
            </a:r>
          </a:p>
          <a:p>
            <a:pPr algn="just"/>
            <a:r>
              <a:rPr lang="pt-BR" sz="1500" dirty="0" smtClean="0">
                <a:latin typeface="Comic Sans MS" panose="030F0702030302020204" pitchFamily="66" charset="0"/>
              </a:rPr>
              <a:t>DE CADA MEIO DE TRANSPORTE:</a:t>
            </a:r>
            <a:endParaRPr lang="pt-BR" sz="1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2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64704" y="809000"/>
            <a:ext cx="5328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 smtClean="0">
                <a:latin typeface="Comic Sans MS" panose="030F0702030302020204" pitchFamily="66" charset="0"/>
              </a:rPr>
              <a:t>8-</a:t>
            </a:r>
            <a:r>
              <a:rPr lang="pt-BR" sz="1400" dirty="0" smtClean="0">
                <a:latin typeface="Comic Sans MS" panose="030F0702030302020204" pitchFamily="66" charset="0"/>
              </a:rPr>
              <a:t> RECORTE </a:t>
            </a:r>
            <a:r>
              <a:rPr lang="pt-BR" sz="1400" dirty="0">
                <a:latin typeface="Comic Sans MS" panose="030F0702030302020204" pitchFamily="66" charset="0"/>
              </a:rPr>
              <a:t>AS IMAGENS </a:t>
            </a:r>
            <a:r>
              <a:rPr lang="pt-BR" sz="1400" dirty="0" smtClean="0">
                <a:latin typeface="Comic Sans MS" panose="030F0702030302020204" pitchFamily="66" charset="0"/>
              </a:rPr>
              <a:t>DOS </a:t>
            </a:r>
            <a:r>
              <a:rPr lang="pt-BR" sz="1400" dirty="0">
                <a:latin typeface="Comic Sans MS" panose="030F0702030302020204" pitchFamily="66" charset="0"/>
              </a:rPr>
              <a:t>MEIOS DE </a:t>
            </a:r>
            <a:r>
              <a:rPr lang="pt-BR" sz="1400" dirty="0" smtClean="0">
                <a:latin typeface="Comic Sans MS" panose="030F0702030302020204" pitchFamily="66" charset="0"/>
              </a:rPr>
              <a:t>TRANSPORTE E </a:t>
            </a:r>
            <a:r>
              <a:rPr lang="pt-BR" sz="1400" dirty="0">
                <a:latin typeface="Comic Sans MS" panose="030F0702030302020204" pitchFamily="66" charset="0"/>
              </a:rPr>
              <a:t>COLE-AS NOS LOCAIS </a:t>
            </a:r>
            <a:r>
              <a:rPr lang="pt-BR" sz="1400" dirty="0" smtClean="0">
                <a:latin typeface="Comic Sans MS" panose="030F0702030302020204" pitchFamily="66" charset="0"/>
              </a:rPr>
              <a:t>CORRESPONDENTES (IMAGENS NOS ANEXOS):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48680" y="611560"/>
            <a:ext cx="5688632" cy="108012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C:\Users\GALVAO\Desktop\Imagem5 - Cópia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50" y="2078004"/>
            <a:ext cx="3381346" cy="21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LVAO\Desktop\Imagem5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5" y="4381420"/>
            <a:ext cx="3376501" cy="21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LVAO\Desktop\Imagem5 - Cópia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6732240"/>
            <a:ext cx="33843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09120" y="2763089"/>
            <a:ext cx="173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TRANSPORTES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TERRESTRES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09120" y="5067345"/>
            <a:ext cx="1718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TRANSPORTES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AÉREOS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81128" y="7299593"/>
            <a:ext cx="171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TRANSPORTES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AQUÁTICOS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86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936</Words>
  <Application>Microsoft Office PowerPoint</Application>
  <PresentationFormat>Apresentação na tela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400</cp:revision>
  <dcterms:created xsi:type="dcterms:W3CDTF">2020-06-16T23:26:37Z</dcterms:created>
  <dcterms:modified xsi:type="dcterms:W3CDTF">2020-11-10T16:56:54Z</dcterms:modified>
</cp:coreProperties>
</file>